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modernComment_23D_58D2867E.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modernComment_1EA_6369762.xml" ContentType="application/vnd.ms-powerpoint.comment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omments/modernComment_23F_3E900519.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7"/>
  </p:notesMasterIdLst>
  <p:sldIdLst>
    <p:sldId id="256" r:id="rId5"/>
    <p:sldId id="287" r:id="rId6"/>
    <p:sldId id="573" r:id="rId7"/>
    <p:sldId id="559" r:id="rId8"/>
    <p:sldId id="574" r:id="rId9"/>
    <p:sldId id="488" r:id="rId10"/>
    <p:sldId id="490" r:id="rId11"/>
    <p:sldId id="576" r:id="rId12"/>
    <p:sldId id="575" r:id="rId13"/>
    <p:sldId id="578" r:id="rId14"/>
    <p:sldId id="577" r:id="rId15"/>
    <p:sldId id="50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0D169A3-A95A-3CD2-58D3-D569FA402C38}" name="Ashley Calderone" initials="AC" userId="S::acalderone@nationalhealthystart.org::62eda9b0-d4be-416a-b431-2fc9cf1f82d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96B1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0C03F3-4CA5-258F-983F-A59DCD2CE9BC}" v="6" dt="2022-07-07T15:51:20.7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7" d="100"/>
          <a:sy n="77" d="100"/>
        </p:scale>
        <p:origin x="91" y="2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omments/modernComment_1EA_6369762.xml><?xml version="1.0" encoding="utf-8"?>
<p188:cmLst xmlns:a="http://schemas.openxmlformats.org/drawingml/2006/main" xmlns:r="http://schemas.openxmlformats.org/officeDocument/2006/relationships" xmlns:p188="http://schemas.microsoft.com/office/powerpoint/2018/8/main">
  <p188:cm id="{529BF8D8-6606-4EFF-ABCE-B522C0285F8C}" authorId="{50D169A3-A95A-3CD2-58D3-D569FA402C38}" created="2022-07-07T15:48:46.462">
    <ac:deMkLst xmlns:ac="http://schemas.microsoft.com/office/drawing/2013/main/command">
      <pc:docMk xmlns:pc="http://schemas.microsoft.com/office/powerpoint/2013/main/command"/>
      <pc:sldMk xmlns:pc="http://schemas.microsoft.com/office/powerpoint/2013/main/command" cId="104240994" sldId="490"/>
      <ac:graphicFrameMk id="5" creationId="{C81676E5-C652-4CA1-9B61-59791DDD5EE7}"/>
    </ac:deMkLst>
    <p188:txBody>
      <a:bodyPr/>
      <a:lstStyle/>
      <a:p>
        <a:r>
          <a:rPr lang="en-US"/>
          <a:t>I think this should specify who needs to develop capacity. </a:t>
        </a:r>
      </a:p>
    </p188:txBody>
  </p188:cm>
</p188:cmLst>
</file>

<file path=ppt/comments/modernComment_23D_58D2867E.xml><?xml version="1.0" encoding="utf-8"?>
<p188:cmLst xmlns:a="http://schemas.openxmlformats.org/drawingml/2006/main" xmlns:r="http://schemas.openxmlformats.org/officeDocument/2006/relationships" xmlns:p188="http://schemas.microsoft.com/office/powerpoint/2018/8/main">
  <p188:cm id="{5B52043D-2D69-4457-B80C-E37C60B411E3}" authorId="{50D169A3-A95A-3CD2-58D3-D569FA402C38}" created="2022-07-07T15:46:39.021">
    <ac:deMkLst xmlns:ac="http://schemas.microsoft.com/office/drawing/2013/main/command">
      <pc:docMk xmlns:pc="http://schemas.microsoft.com/office/powerpoint/2013/main/command"/>
      <pc:sldMk xmlns:pc="http://schemas.microsoft.com/office/powerpoint/2013/main/command" cId="1490191998" sldId="573"/>
      <ac:graphicFrameMk id="38" creationId="{A0C27C07-496A-47F2-B47E-988C2757E1FB}"/>
    </ac:deMkLst>
    <p188:txBody>
      <a:bodyPr/>
      <a:lstStyle/>
      <a:p>
        <a:r>
          <a:rPr lang="en-US"/>
          <a:t>Line 4 reads funny to me because it is the only one that does not begin with an adjective. Can we change it to something like Consider the impacts of sdoh or Bring awareness to sdoh...</a:t>
        </a:r>
      </a:p>
    </p188:txBody>
  </p188:cm>
</p188:cmLst>
</file>

<file path=ppt/comments/modernComment_23F_3E900519.xml><?xml version="1.0" encoding="utf-8"?>
<p188:cmLst xmlns:a="http://schemas.openxmlformats.org/drawingml/2006/main" xmlns:r="http://schemas.openxmlformats.org/officeDocument/2006/relationships" xmlns:p188="http://schemas.microsoft.com/office/powerpoint/2018/8/main">
  <p188:cm id="{6419BED4-6C56-4783-B8E7-2D408ED0392F}" authorId="{50D169A3-A95A-3CD2-58D3-D569FA402C38}" created="2022-07-07T15:50:16.808">
    <ac:deMkLst xmlns:ac="http://schemas.microsoft.com/office/drawing/2013/main/command">
      <pc:docMk xmlns:pc="http://schemas.microsoft.com/office/powerpoint/2013/main/command"/>
      <pc:sldMk xmlns:pc="http://schemas.microsoft.com/office/powerpoint/2013/main/command" cId="1049625881" sldId="575"/>
      <ac:spMk id="3" creationId="{3B5C9F3C-B2B0-172F-497E-C5F87DDFF3BF}"/>
    </ac:deMkLst>
    <p188:txBody>
      <a:bodyPr/>
      <a:lstStyle/>
      <a:p>
        <a:r>
          <a:rPr lang="en-US"/>
          <a:t>consider adding "evidence-based" steps</a:t>
        </a:r>
      </a:p>
    </p188:txBody>
  </p188:cm>
  <p188:cm id="{D9FFA946-2A67-4A6F-9A4A-22B6B245178A}" authorId="{50D169A3-A95A-3CD2-58D3-D569FA402C38}" created="2022-07-07T15:51:20.747">
    <ac:txMkLst xmlns:ac="http://schemas.microsoft.com/office/drawing/2013/main/command">
      <pc:docMk xmlns:pc="http://schemas.microsoft.com/office/powerpoint/2013/main/command"/>
      <pc:sldMk xmlns:pc="http://schemas.microsoft.com/office/powerpoint/2013/main/command" cId="1049625881" sldId="575"/>
      <ac:spMk id="3" creationId="{3B5C9F3C-B2B0-172F-497E-C5F87DDFF3BF}"/>
      <ac:txMk cp="593" len="256">
        <ac:context len="850" hash="2070874611"/>
      </ac:txMk>
    </ac:txMkLst>
    <p188:pos x="10818090" y="2401454"/>
    <p188:txBody>
      <a:bodyPr/>
      <a:lstStyle/>
      <a:p>
        <a:r>
          <a:rPr lang="en-US"/>
          <a:t>The objective needs to be updated</a:t>
        </a:r>
      </a:p>
    </p188:txBody>
  </p188:cm>
</p188:cmLst>
</file>

<file path=ppt/diagrams/_rels/data2.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_rels/drawing2.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10" Type="http://schemas.openxmlformats.org/officeDocument/2006/relationships/image" Target="../media/image13.svg"/><Relationship Id="rId4" Type="http://schemas.openxmlformats.org/officeDocument/2006/relationships/image" Target="../media/image7.svg"/><Relationship Id="rId9" Type="http://schemas.openxmlformats.org/officeDocument/2006/relationships/image" Target="../media/image12.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337672-E9EA-4BB0-AD30-1C4A515DB54B}"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2DFF8A36-4E55-4747-B14E-CD99D3E69791}">
      <dgm:prSet/>
      <dgm:spPr/>
      <dgm:t>
        <a:bodyPr/>
        <a:lstStyle/>
        <a:p>
          <a:r>
            <a:rPr lang="en-US" dirty="0">
              <a:solidFill>
                <a:schemeClr val="tx1"/>
              </a:solidFill>
            </a:rPr>
            <a:t>Begin with the equity framework</a:t>
          </a:r>
        </a:p>
      </dgm:t>
    </dgm:pt>
    <dgm:pt modelId="{610FBABD-840B-4908-82BC-43329CAA25C1}" type="parTrans" cxnId="{B508D979-7E9A-42CA-8D98-CAA5C9C6353B}">
      <dgm:prSet/>
      <dgm:spPr/>
      <dgm:t>
        <a:bodyPr/>
        <a:lstStyle/>
        <a:p>
          <a:endParaRPr lang="en-US"/>
        </a:p>
      </dgm:t>
    </dgm:pt>
    <dgm:pt modelId="{E381D8B1-EB3A-45D6-BFDA-2DAF4759D640}" type="sibTrans" cxnId="{B508D979-7E9A-42CA-8D98-CAA5C9C6353B}">
      <dgm:prSet/>
      <dgm:spPr/>
      <dgm:t>
        <a:bodyPr/>
        <a:lstStyle/>
        <a:p>
          <a:endParaRPr lang="en-US"/>
        </a:p>
      </dgm:t>
    </dgm:pt>
    <dgm:pt modelId="{16442D0F-EB51-41F3-ABE8-DA25022F1F14}">
      <dgm:prSet/>
      <dgm:spPr/>
      <dgm:t>
        <a:bodyPr/>
        <a:lstStyle/>
        <a:p>
          <a:r>
            <a:rPr lang="en-US" dirty="0">
              <a:solidFill>
                <a:schemeClr val="tx1"/>
              </a:solidFill>
            </a:rPr>
            <a:t>Inculcate equity </a:t>
          </a:r>
        </a:p>
      </dgm:t>
    </dgm:pt>
    <dgm:pt modelId="{FA4BBD8F-BD1B-4DC9-97E6-D1A2AC0F5A3E}" type="parTrans" cxnId="{466992C2-D19F-496B-8196-65A9B2E20F4A}">
      <dgm:prSet/>
      <dgm:spPr/>
      <dgm:t>
        <a:bodyPr/>
        <a:lstStyle/>
        <a:p>
          <a:endParaRPr lang="en-US"/>
        </a:p>
      </dgm:t>
    </dgm:pt>
    <dgm:pt modelId="{320112EA-E33C-42C3-9551-C70BCD68DDAF}" type="sibTrans" cxnId="{466992C2-D19F-496B-8196-65A9B2E20F4A}">
      <dgm:prSet/>
      <dgm:spPr/>
      <dgm:t>
        <a:bodyPr/>
        <a:lstStyle/>
        <a:p>
          <a:endParaRPr lang="en-US"/>
        </a:p>
      </dgm:t>
    </dgm:pt>
    <dgm:pt modelId="{35254C7E-5E98-4A2D-AFAE-269BF5A4CDA5}">
      <dgm:prSet/>
      <dgm:spPr/>
      <dgm:t>
        <a:bodyPr/>
        <a:lstStyle/>
        <a:p>
          <a:r>
            <a:rPr lang="en-US">
              <a:solidFill>
                <a:schemeClr val="tx1"/>
              </a:solidFill>
            </a:rPr>
            <a:t>Include the community voice,</a:t>
          </a:r>
        </a:p>
      </dgm:t>
    </dgm:pt>
    <dgm:pt modelId="{A0441545-A3BE-47EC-A111-DBC8A13E9026}" type="parTrans" cxnId="{F93DB53B-E77B-4EC0-AB4D-397B5EFFC511}">
      <dgm:prSet/>
      <dgm:spPr/>
      <dgm:t>
        <a:bodyPr/>
        <a:lstStyle/>
        <a:p>
          <a:endParaRPr lang="en-US"/>
        </a:p>
      </dgm:t>
    </dgm:pt>
    <dgm:pt modelId="{70A3A10F-7832-42A5-87A9-0A680D70E438}" type="sibTrans" cxnId="{F93DB53B-E77B-4EC0-AB4D-397B5EFFC511}">
      <dgm:prSet/>
      <dgm:spPr/>
      <dgm:t>
        <a:bodyPr/>
        <a:lstStyle/>
        <a:p>
          <a:endParaRPr lang="en-US"/>
        </a:p>
      </dgm:t>
    </dgm:pt>
    <dgm:pt modelId="{EBF6F017-2FDB-4CBD-931A-E84ABC0AD0FA}">
      <dgm:prSet/>
      <dgm:spPr/>
      <dgm:t>
        <a:bodyPr/>
        <a:lstStyle/>
        <a:p>
          <a:r>
            <a:rPr lang="en-US" dirty="0">
              <a:solidFill>
                <a:schemeClr val="tx1"/>
              </a:solidFill>
            </a:rPr>
            <a:t>Bring together community providers, </a:t>
          </a:r>
        </a:p>
      </dgm:t>
    </dgm:pt>
    <dgm:pt modelId="{E728E534-C2C5-4C47-BA30-52A12FB0A66C}" type="parTrans" cxnId="{2C3AEACF-890A-437B-8E7D-CAE95F9F214E}">
      <dgm:prSet/>
      <dgm:spPr/>
      <dgm:t>
        <a:bodyPr/>
        <a:lstStyle/>
        <a:p>
          <a:endParaRPr lang="en-US"/>
        </a:p>
      </dgm:t>
    </dgm:pt>
    <dgm:pt modelId="{6EDF9515-6310-47A2-A8AC-840BB48B8672}" type="sibTrans" cxnId="{2C3AEACF-890A-437B-8E7D-CAE95F9F214E}">
      <dgm:prSet/>
      <dgm:spPr/>
      <dgm:t>
        <a:bodyPr/>
        <a:lstStyle/>
        <a:p>
          <a:endParaRPr lang="en-US"/>
        </a:p>
      </dgm:t>
    </dgm:pt>
    <dgm:pt modelId="{10FB39A1-CFA3-483A-BF9C-F2697E349533}">
      <dgm:prSet/>
      <dgm:spPr/>
      <dgm:t>
        <a:bodyPr/>
        <a:lstStyle/>
        <a:p>
          <a:r>
            <a:rPr lang="en-US" dirty="0">
              <a:solidFill>
                <a:schemeClr val="tx1"/>
              </a:solidFill>
            </a:rPr>
            <a:t>Cognizant of the impacts of Social determinants of health </a:t>
          </a:r>
        </a:p>
      </dgm:t>
    </dgm:pt>
    <dgm:pt modelId="{AD7ED581-74EB-4403-873F-7C3D655EB3C2}" type="parTrans" cxnId="{EB8077C4-B399-40D9-8133-3CD8D12F096E}">
      <dgm:prSet/>
      <dgm:spPr/>
      <dgm:t>
        <a:bodyPr/>
        <a:lstStyle/>
        <a:p>
          <a:endParaRPr lang="en-US"/>
        </a:p>
      </dgm:t>
    </dgm:pt>
    <dgm:pt modelId="{D0887625-A876-4583-8C63-E75A4C65E5C4}" type="sibTrans" cxnId="{EB8077C4-B399-40D9-8133-3CD8D12F096E}">
      <dgm:prSet/>
      <dgm:spPr/>
      <dgm:t>
        <a:bodyPr/>
        <a:lstStyle/>
        <a:p>
          <a:endParaRPr lang="en-US"/>
        </a:p>
      </dgm:t>
    </dgm:pt>
    <dgm:pt modelId="{2F0259A4-A5F0-49D0-9E91-95A96BFC2EF8}">
      <dgm:prSet/>
      <dgm:spPr/>
      <dgm:t>
        <a:bodyPr/>
        <a:lstStyle/>
        <a:p>
          <a:r>
            <a:rPr lang="en-US" dirty="0">
              <a:solidFill>
                <a:schemeClr val="tx1"/>
              </a:solidFill>
            </a:rPr>
            <a:t>Identify metrics for benchmarking</a:t>
          </a:r>
        </a:p>
      </dgm:t>
    </dgm:pt>
    <dgm:pt modelId="{649AF84B-1B48-4060-959E-6A02249D7D96}" type="parTrans" cxnId="{144E5EE6-0B84-4DBC-8E77-D11529E0BF8D}">
      <dgm:prSet/>
      <dgm:spPr/>
      <dgm:t>
        <a:bodyPr/>
        <a:lstStyle/>
        <a:p>
          <a:endParaRPr lang="en-US"/>
        </a:p>
      </dgm:t>
    </dgm:pt>
    <dgm:pt modelId="{ED4012A4-B026-4D7B-82A4-177E13348D45}" type="sibTrans" cxnId="{144E5EE6-0B84-4DBC-8E77-D11529E0BF8D}">
      <dgm:prSet/>
      <dgm:spPr/>
      <dgm:t>
        <a:bodyPr/>
        <a:lstStyle/>
        <a:p>
          <a:endParaRPr lang="en-US"/>
        </a:p>
      </dgm:t>
    </dgm:pt>
    <dgm:pt modelId="{0C53262D-F339-4B32-9F8D-65CD8490F37B}">
      <dgm:prSet/>
      <dgm:spPr/>
      <dgm:t>
        <a:bodyPr/>
        <a:lstStyle/>
        <a:p>
          <a:r>
            <a:rPr lang="en-US" dirty="0">
              <a:solidFill>
                <a:schemeClr val="tx1"/>
              </a:solidFill>
            </a:rPr>
            <a:t>Measure Improvement</a:t>
          </a:r>
        </a:p>
      </dgm:t>
    </dgm:pt>
    <dgm:pt modelId="{A35B919A-ECCC-40F0-A825-8E3E4EEEFC13}" type="parTrans" cxnId="{FCBF0D7D-DAAB-4316-8B43-C3E7906167DE}">
      <dgm:prSet/>
      <dgm:spPr/>
      <dgm:t>
        <a:bodyPr/>
        <a:lstStyle/>
        <a:p>
          <a:endParaRPr lang="en-US"/>
        </a:p>
      </dgm:t>
    </dgm:pt>
    <dgm:pt modelId="{DC5F4346-57D3-43DF-895F-2FE0A30C4EF6}" type="sibTrans" cxnId="{FCBF0D7D-DAAB-4316-8B43-C3E7906167DE}">
      <dgm:prSet/>
      <dgm:spPr/>
      <dgm:t>
        <a:bodyPr/>
        <a:lstStyle/>
        <a:p>
          <a:endParaRPr lang="en-US"/>
        </a:p>
      </dgm:t>
    </dgm:pt>
    <dgm:pt modelId="{F33362AC-2A6D-4DF3-B05A-9EACE95E7FC6}" type="pres">
      <dgm:prSet presAssocID="{1F337672-E9EA-4BB0-AD30-1C4A515DB54B}" presName="linear" presStyleCnt="0">
        <dgm:presLayoutVars>
          <dgm:animLvl val="lvl"/>
          <dgm:resizeHandles val="exact"/>
        </dgm:presLayoutVars>
      </dgm:prSet>
      <dgm:spPr/>
    </dgm:pt>
    <dgm:pt modelId="{2C01B617-EE5A-4E33-9AFF-FB60C8F58EE6}" type="pres">
      <dgm:prSet presAssocID="{2DFF8A36-4E55-4747-B14E-CD99D3E69791}" presName="parentText" presStyleLbl="node1" presStyleIdx="0" presStyleCnt="6">
        <dgm:presLayoutVars>
          <dgm:chMax val="0"/>
          <dgm:bulletEnabled val="1"/>
        </dgm:presLayoutVars>
      </dgm:prSet>
      <dgm:spPr/>
    </dgm:pt>
    <dgm:pt modelId="{0521679D-28E1-4546-B7FC-32900F746127}" type="pres">
      <dgm:prSet presAssocID="{2DFF8A36-4E55-4747-B14E-CD99D3E69791}" presName="childText" presStyleLbl="revTx" presStyleIdx="0" presStyleCnt="1">
        <dgm:presLayoutVars>
          <dgm:bulletEnabled val="1"/>
        </dgm:presLayoutVars>
      </dgm:prSet>
      <dgm:spPr/>
    </dgm:pt>
    <dgm:pt modelId="{8BE49994-BD9B-420C-9EFE-3D78CCC50BCA}" type="pres">
      <dgm:prSet presAssocID="{35254C7E-5E98-4A2D-AFAE-269BF5A4CDA5}" presName="parentText" presStyleLbl="node1" presStyleIdx="1" presStyleCnt="6">
        <dgm:presLayoutVars>
          <dgm:chMax val="0"/>
          <dgm:bulletEnabled val="1"/>
        </dgm:presLayoutVars>
      </dgm:prSet>
      <dgm:spPr/>
    </dgm:pt>
    <dgm:pt modelId="{352C1A28-7EF0-42FC-BF94-F99747AAA570}" type="pres">
      <dgm:prSet presAssocID="{70A3A10F-7832-42A5-87A9-0A680D70E438}" presName="spacer" presStyleCnt="0"/>
      <dgm:spPr/>
    </dgm:pt>
    <dgm:pt modelId="{552A8D36-63C9-4481-8E85-06AF5F8BB27E}" type="pres">
      <dgm:prSet presAssocID="{EBF6F017-2FDB-4CBD-931A-E84ABC0AD0FA}" presName="parentText" presStyleLbl="node1" presStyleIdx="2" presStyleCnt="6">
        <dgm:presLayoutVars>
          <dgm:chMax val="0"/>
          <dgm:bulletEnabled val="1"/>
        </dgm:presLayoutVars>
      </dgm:prSet>
      <dgm:spPr/>
    </dgm:pt>
    <dgm:pt modelId="{8510D190-40EB-40B5-8D06-B8E96374B119}" type="pres">
      <dgm:prSet presAssocID="{6EDF9515-6310-47A2-A8AC-840BB48B8672}" presName="spacer" presStyleCnt="0"/>
      <dgm:spPr/>
    </dgm:pt>
    <dgm:pt modelId="{C8A17FA9-134D-431D-8CA7-1400026B4EED}" type="pres">
      <dgm:prSet presAssocID="{10FB39A1-CFA3-483A-BF9C-F2697E349533}" presName="parentText" presStyleLbl="node1" presStyleIdx="3" presStyleCnt="6">
        <dgm:presLayoutVars>
          <dgm:chMax val="0"/>
          <dgm:bulletEnabled val="1"/>
        </dgm:presLayoutVars>
      </dgm:prSet>
      <dgm:spPr/>
    </dgm:pt>
    <dgm:pt modelId="{273023C4-3064-4317-9F0D-D1674334A8CF}" type="pres">
      <dgm:prSet presAssocID="{D0887625-A876-4583-8C63-E75A4C65E5C4}" presName="spacer" presStyleCnt="0"/>
      <dgm:spPr/>
    </dgm:pt>
    <dgm:pt modelId="{E1D713D1-9BD3-4B88-80B1-FAE8912FA09C}" type="pres">
      <dgm:prSet presAssocID="{2F0259A4-A5F0-49D0-9E91-95A96BFC2EF8}" presName="parentText" presStyleLbl="node1" presStyleIdx="4" presStyleCnt="6">
        <dgm:presLayoutVars>
          <dgm:chMax val="0"/>
          <dgm:bulletEnabled val="1"/>
        </dgm:presLayoutVars>
      </dgm:prSet>
      <dgm:spPr/>
    </dgm:pt>
    <dgm:pt modelId="{3CC4DC86-1203-4056-ADC8-9ACBF0E18512}" type="pres">
      <dgm:prSet presAssocID="{ED4012A4-B026-4D7B-82A4-177E13348D45}" presName="spacer" presStyleCnt="0"/>
      <dgm:spPr/>
    </dgm:pt>
    <dgm:pt modelId="{69542164-9749-4EF2-B3DB-E95635FEDC25}" type="pres">
      <dgm:prSet presAssocID="{0C53262D-F339-4B32-9F8D-65CD8490F37B}" presName="parentText" presStyleLbl="node1" presStyleIdx="5" presStyleCnt="6">
        <dgm:presLayoutVars>
          <dgm:chMax val="0"/>
          <dgm:bulletEnabled val="1"/>
        </dgm:presLayoutVars>
      </dgm:prSet>
      <dgm:spPr/>
    </dgm:pt>
  </dgm:ptLst>
  <dgm:cxnLst>
    <dgm:cxn modelId="{0907F500-DC6E-4C18-8F40-6B589C5C8EF8}" type="presOf" srcId="{0C53262D-F339-4B32-9F8D-65CD8490F37B}" destId="{69542164-9749-4EF2-B3DB-E95635FEDC25}" srcOrd="0" destOrd="0" presId="urn:microsoft.com/office/officeart/2005/8/layout/vList2"/>
    <dgm:cxn modelId="{D02DC802-2CE1-4327-BE5A-95F1E8DDA052}" type="presOf" srcId="{1F337672-E9EA-4BB0-AD30-1C4A515DB54B}" destId="{F33362AC-2A6D-4DF3-B05A-9EACE95E7FC6}" srcOrd="0" destOrd="0" presId="urn:microsoft.com/office/officeart/2005/8/layout/vList2"/>
    <dgm:cxn modelId="{168D9432-E66C-4F53-987B-948913FF997E}" type="presOf" srcId="{35254C7E-5E98-4A2D-AFAE-269BF5A4CDA5}" destId="{8BE49994-BD9B-420C-9EFE-3D78CCC50BCA}" srcOrd="0" destOrd="0" presId="urn:microsoft.com/office/officeart/2005/8/layout/vList2"/>
    <dgm:cxn modelId="{743A663A-6963-467E-9D36-62E149A31E05}" type="presOf" srcId="{EBF6F017-2FDB-4CBD-931A-E84ABC0AD0FA}" destId="{552A8D36-63C9-4481-8E85-06AF5F8BB27E}" srcOrd="0" destOrd="0" presId="urn:microsoft.com/office/officeart/2005/8/layout/vList2"/>
    <dgm:cxn modelId="{F93DB53B-E77B-4EC0-AB4D-397B5EFFC511}" srcId="{1F337672-E9EA-4BB0-AD30-1C4A515DB54B}" destId="{35254C7E-5E98-4A2D-AFAE-269BF5A4CDA5}" srcOrd="1" destOrd="0" parTransId="{A0441545-A3BE-47EC-A111-DBC8A13E9026}" sibTransId="{70A3A10F-7832-42A5-87A9-0A680D70E438}"/>
    <dgm:cxn modelId="{BD6BB563-F963-454A-8355-5A813D2E7AA2}" type="presOf" srcId="{2DFF8A36-4E55-4747-B14E-CD99D3E69791}" destId="{2C01B617-EE5A-4E33-9AFF-FB60C8F58EE6}" srcOrd="0" destOrd="0" presId="urn:microsoft.com/office/officeart/2005/8/layout/vList2"/>
    <dgm:cxn modelId="{B508D979-7E9A-42CA-8D98-CAA5C9C6353B}" srcId="{1F337672-E9EA-4BB0-AD30-1C4A515DB54B}" destId="{2DFF8A36-4E55-4747-B14E-CD99D3E69791}" srcOrd="0" destOrd="0" parTransId="{610FBABD-840B-4908-82BC-43329CAA25C1}" sibTransId="{E381D8B1-EB3A-45D6-BFDA-2DAF4759D640}"/>
    <dgm:cxn modelId="{FCBF0D7D-DAAB-4316-8B43-C3E7906167DE}" srcId="{1F337672-E9EA-4BB0-AD30-1C4A515DB54B}" destId="{0C53262D-F339-4B32-9F8D-65CD8490F37B}" srcOrd="5" destOrd="0" parTransId="{A35B919A-ECCC-40F0-A825-8E3E4EEEFC13}" sibTransId="{DC5F4346-57D3-43DF-895F-2FE0A30C4EF6}"/>
    <dgm:cxn modelId="{EFE032A0-81A8-4013-997C-99D974D90BCD}" type="presOf" srcId="{2F0259A4-A5F0-49D0-9E91-95A96BFC2EF8}" destId="{E1D713D1-9BD3-4B88-80B1-FAE8912FA09C}" srcOrd="0" destOrd="0" presId="urn:microsoft.com/office/officeart/2005/8/layout/vList2"/>
    <dgm:cxn modelId="{87D418BD-A3AC-45DC-9A51-F0E29BFFC3E5}" type="presOf" srcId="{10FB39A1-CFA3-483A-BF9C-F2697E349533}" destId="{C8A17FA9-134D-431D-8CA7-1400026B4EED}" srcOrd="0" destOrd="0" presId="urn:microsoft.com/office/officeart/2005/8/layout/vList2"/>
    <dgm:cxn modelId="{466992C2-D19F-496B-8196-65A9B2E20F4A}" srcId="{2DFF8A36-4E55-4747-B14E-CD99D3E69791}" destId="{16442D0F-EB51-41F3-ABE8-DA25022F1F14}" srcOrd="0" destOrd="0" parTransId="{FA4BBD8F-BD1B-4DC9-97E6-D1A2AC0F5A3E}" sibTransId="{320112EA-E33C-42C3-9551-C70BCD68DDAF}"/>
    <dgm:cxn modelId="{EB8077C4-B399-40D9-8133-3CD8D12F096E}" srcId="{1F337672-E9EA-4BB0-AD30-1C4A515DB54B}" destId="{10FB39A1-CFA3-483A-BF9C-F2697E349533}" srcOrd="3" destOrd="0" parTransId="{AD7ED581-74EB-4403-873F-7C3D655EB3C2}" sibTransId="{D0887625-A876-4583-8C63-E75A4C65E5C4}"/>
    <dgm:cxn modelId="{2C3AEACF-890A-437B-8E7D-CAE95F9F214E}" srcId="{1F337672-E9EA-4BB0-AD30-1C4A515DB54B}" destId="{EBF6F017-2FDB-4CBD-931A-E84ABC0AD0FA}" srcOrd="2" destOrd="0" parTransId="{E728E534-C2C5-4C47-BA30-52A12FB0A66C}" sibTransId="{6EDF9515-6310-47A2-A8AC-840BB48B8672}"/>
    <dgm:cxn modelId="{144E5EE6-0B84-4DBC-8E77-D11529E0BF8D}" srcId="{1F337672-E9EA-4BB0-AD30-1C4A515DB54B}" destId="{2F0259A4-A5F0-49D0-9E91-95A96BFC2EF8}" srcOrd="4" destOrd="0" parTransId="{649AF84B-1B48-4060-959E-6A02249D7D96}" sibTransId="{ED4012A4-B026-4D7B-82A4-177E13348D45}"/>
    <dgm:cxn modelId="{0FD2FFEF-49EF-4C60-AF46-1188AD78CF67}" type="presOf" srcId="{16442D0F-EB51-41F3-ABE8-DA25022F1F14}" destId="{0521679D-28E1-4546-B7FC-32900F746127}" srcOrd="0" destOrd="0" presId="urn:microsoft.com/office/officeart/2005/8/layout/vList2"/>
    <dgm:cxn modelId="{E9CDF6EF-9138-4CC5-8B81-EE6AEB400C9A}" type="presParOf" srcId="{F33362AC-2A6D-4DF3-B05A-9EACE95E7FC6}" destId="{2C01B617-EE5A-4E33-9AFF-FB60C8F58EE6}" srcOrd="0" destOrd="0" presId="urn:microsoft.com/office/officeart/2005/8/layout/vList2"/>
    <dgm:cxn modelId="{82BE229A-FAB2-4562-8E17-7021BAC838E7}" type="presParOf" srcId="{F33362AC-2A6D-4DF3-B05A-9EACE95E7FC6}" destId="{0521679D-28E1-4546-B7FC-32900F746127}" srcOrd="1" destOrd="0" presId="urn:microsoft.com/office/officeart/2005/8/layout/vList2"/>
    <dgm:cxn modelId="{61883EB5-0DDD-4346-A92B-D55278F1740A}" type="presParOf" srcId="{F33362AC-2A6D-4DF3-B05A-9EACE95E7FC6}" destId="{8BE49994-BD9B-420C-9EFE-3D78CCC50BCA}" srcOrd="2" destOrd="0" presId="urn:microsoft.com/office/officeart/2005/8/layout/vList2"/>
    <dgm:cxn modelId="{2D3C8BAB-7A13-44DF-81B2-1F4AB3D903AD}" type="presParOf" srcId="{F33362AC-2A6D-4DF3-B05A-9EACE95E7FC6}" destId="{352C1A28-7EF0-42FC-BF94-F99747AAA570}" srcOrd="3" destOrd="0" presId="urn:microsoft.com/office/officeart/2005/8/layout/vList2"/>
    <dgm:cxn modelId="{E9224C1D-C7F3-41A6-84C9-0D40C483C502}" type="presParOf" srcId="{F33362AC-2A6D-4DF3-B05A-9EACE95E7FC6}" destId="{552A8D36-63C9-4481-8E85-06AF5F8BB27E}" srcOrd="4" destOrd="0" presId="urn:microsoft.com/office/officeart/2005/8/layout/vList2"/>
    <dgm:cxn modelId="{9BFE5230-F87E-4021-8281-F2F97E67689C}" type="presParOf" srcId="{F33362AC-2A6D-4DF3-B05A-9EACE95E7FC6}" destId="{8510D190-40EB-40B5-8D06-B8E96374B119}" srcOrd="5" destOrd="0" presId="urn:microsoft.com/office/officeart/2005/8/layout/vList2"/>
    <dgm:cxn modelId="{DD943857-DD71-4A7A-A947-C3B48D0AEEF7}" type="presParOf" srcId="{F33362AC-2A6D-4DF3-B05A-9EACE95E7FC6}" destId="{C8A17FA9-134D-431D-8CA7-1400026B4EED}" srcOrd="6" destOrd="0" presId="urn:microsoft.com/office/officeart/2005/8/layout/vList2"/>
    <dgm:cxn modelId="{823B78AD-DEFC-45DC-9FE2-5ABEDD88979D}" type="presParOf" srcId="{F33362AC-2A6D-4DF3-B05A-9EACE95E7FC6}" destId="{273023C4-3064-4317-9F0D-D1674334A8CF}" srcOrd="7" destOrd="0" presId="urn:microsoft.com/office/officeart/2005/8/layout/vList2"/>
    <dgm:cxn modelId="{EF8F1DF4-7FC1-4505-AB1A-EF878C2CDC27}" type="presParOf" srcId="{F33362AC-2A6D-4DF3-B05A-9EACE95E7FC6}" destId="{E1D713D1-9BD3-4B88-80B1-FAE8912FA09C}" srcOrd="8" destOrd="0" presId="urn:microsoft.com/office/officeart/2005/8/layout/vList2"/>
    <dgm:cxn modelId="{9A7FFA3F-665F-44CC-8EDB-B4829864CF1B}" type="presParOf" srcId="{F33362AC-2A6D-4DF3-B05A-9EACE95E7FC6}" destId="{3CC4DC86-1203-4056-ADC8-9ACBF0E18512}" srcOrd="9" destOrd="0" presId="urn:microsoft.com/office/officeart/2005/8/layout/vList2"/>
    <dgm:cxn modelId="{ED477D9A-37F8-43C0-86B6-11B24E840595}" type="presParOf" srcId="{F33362AC-2A6D-4DF3-B05A-9EACE95E7FC6}" destId="{69542164-9749-4EF2-B3DB-E95635FEDC25}"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3F603BD-1A15-4F35-8A5C-B4BC6F3E2E5A}"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B7A88FEE-82FD-4100-8479-CE0D739C591F}">
      <dgm:prSet/>
      <dgm:spPr/>
      <dgm:t>
        <a:bodyPr/>
        <a:lstStyle/>
        <a:p>
          <a:r>
            <a:rPr lang="en-US" dirty="0">
              <a:solidFill>
                <a:schemeClr val="tx1"/>
              </a:solidFill>
            </a:rPr>
            <a:t>Baseline assessment to capture capabilities, needs and opportunities per organization</a:t>
          </a:r>
        </a:p>
      </dgm:t>
    </dgm:pt>
    <dgm:pt modelId="{5CD92467-9824-4CD8-A776-ACBFC4D792E5}" type="parTrans" cxnId="{99F8219F-67A5-4502-B3BE-6CFE3959EBFE}">
      <dgm:prSet/>
      <dgm:spPr/>
      <dgm:t>
        <a:bodyPr/>
        <a:lstStyle/>
        <a:p>
          <a:endParaRPr lang="en-US"/>
        </a:p>
      </dgm:t>
    </dgm:pt>
    <dgm:pt modelId="{FD8C441F-2F48-4581-B311-A6D0B3295C7B}" type="sibTrans" cxnId="{99F8219F-67A5-4502-B3BE-6CFE3959EBFE}">
      <dgm:prSet/>
      <dgm:spPr/>
      <dgm:t>
        <a:bodyPr/>
        <a:lstStyle/>
        <a:p>
          <a:endParaRPr lang="en-US"/>
        </a:p>
      </dgm:t>
    </dgm:pt>
    <dgm:pt modelId="{E81726DB-754B-46A8-83A9-4BEA0CC4FD78}">
      <dgm:prSet/>
      <dgm:spPr/>
      <dgm:t>
        <a:bodyPr/>
        <a:lstStyle/>
        <a:p>
          <a:r>
            <a:rPr lang="en-US" dirty="0">
              <a:solidFill>
                <a:schemeClr val="tx1"/>
              </a:solidFill>
            </a:rPr>
            <a:t>Orgs. return baseline assessment </a:t>
          </a:r>
        </a:p>
      </dgm:t>
    </dgm:pt>
    <dgm:pt modelId="{087AB5BC-C4FE-4B6C-ADE3-DAE0F9AEFFF6}" type="parTrans" cxnId="{5CA51226-0F45-4479-BFF2-301BFF66A6B8}">
      <dgm:prSet/>
      <dgm:spPr/>
      <dgm:t>
        <a:bodyPr/>
        <a:lstStyle/>
        <a:p>
          <a:endParaRPr lang="en-US"/>
        </a:p>
      </dgm:t>
    </dgm:pt>
    <dgm:pt modelId="{A5511030-8E31-4D9D-9CD1-B7742707710B}" type="sibTrans" cxnId="{5CA51226-0F45-4479-BFF2-301BFF66A6B8}">
      <dgm:prSet/>
      <dgm:spPr/>
      <dgm:t>
        <a:bodyPr/>
        <a:lstStyle/>
        <a:p>
          <a:endParaRPr lang="en-US"/>
        </a:p>
      </dgm:t>
    </dgm:pt>
    <dgm:pt modelId="{35D55483-31CE-4FE0-91C2-6D12B4B7E472}">
      <dgm:prSet/>
      <dgm:spPr/>
      <dgm:t>
        <a:bodyPr/>
        <a:lstStyle/>
        <a:p>
          <a:r>
            <a:rPr lang="en-US" dirty="0">
              <a:solidFill>
                <a:schemeClr val="tx1"/>
              </a:solidFill>
            </a:rPr>
            <a:t>Lead org facilitates collaboration to complete pilot-site work plan and budget </a:t>
          </a:r>
        </a:p>
      </dgm:t>
    </dgm:pt>
    <dgm:pt modelId="{B57E5DD1-8300-4C44-B1DA-2DAE40BF65BC}" type="parTrans" cxnId="{00175492-78D4-4ACC-A323-D34DE881FF20}">
      <dgm:prSet/>
      <dgm:spPr/>
      <dgm:t>
        <a:bodyPr/>
        <a:lstStyle/>
        <a:p>
          <a:endParaRPr lang="en-US"/>
        </a:p>
      </dgm:t>
    </dgm:pt>
    <dgm:pt modelId="{6F31EEB2-F311-4BAB-9E29-B3C175DFF873}" type="sibTrans" cxnId="{00175492-78D4-4ACC-A323-D34DE881FF20}">
      <dgm:prSet/>
      <dgm:spPr/>
      <dgm:t>
        <a:bodyPr/>
        <a:lstStyle/>
        <a:p>
          <a:endParaRPr lang="en-US"/>
        </a:p>
      </dgm:t>
    </dgm:pt>
    <dgm:pt modelId="{37CF4ED6-A7F8-4DC1-89CC-01E3FB4DA755}">
      <dgm:prSet/>
      <dgm:spPr/>
      <dgm:t>
        <a:bodyPr/>
        <a:lstStyle/>
        <a:p>
          <a:r>
            <a:rPr lang="en-US" dirty="0">
              <a:solidFill>
                <a:schemeClr val="tx1"/>
              </a:solidFill>
            </a:rPr>
            <a:t>Contracts, DUA will signed</a:t>
          </a:r>
        </a:p>
      </dgm:t>
    </dgm:pt>
    <dgm:pt modelId="{F3FB7B44-C884-405D-9095-AE92DBB8AEE6}" type="parTrans" cxnId="{6EE28C49-1B8D-4F28-A520-CB08A238C4B9}">
      <dgm:prSet/>
      <dgm:spPr/>
      <dgm:t>
        <a:bodyPr/>
        <a:lstStyle/>
        <a:p>
          <a:endParaRPr lang="en-US"/>
        </a:p>
      </dgm:t>
    </dgm:pt>
    <dgm:pt modelId="{F36F604F-6437-49A1-A95B-8BA40C0853D9}" type="sibTrans" cxnId="{6EE28C49-1B8D-4F28-A520-CB08A238C4B9}">
      <dgm:prSet/>
      <dgm:spPr/>
      <dgm:t>
        <a:bodyPr/>
        <a:lstStyle/>
        <a:p>
          <a:endParaRPr lang="en-US"/>
        </a:p>
      </dgm:t>
    </dgm:pt>
    <dgm:pt modelId="{D0BE413A-F0D6-4778-BE0A-0B04FF5F141B}">
      <dgm:prSet/>
      <dgm:spPr/>
      <dgm:t>
        <a:bodyPr/>
        <a:lstStyle/>
        <a:p>
          <a:r>
            <a:rPr lang="en-US" b="1" dirty="0">
              <a:solidFill>
                <a:schemeClr val="tx1"/>
              </a:solidFill>
            </a:rPr>
            <a:t>Implementation process (of Bundles) Begins </a:t>
          </a:r>
          <a:endParaRPr lang="en-US" dirty="0">
            <a:solidFill>
              <a:schemeClr val="tx1"/>
            </a:solidFill>
          </a:endParaRPr>
        </a:p>
      </dgm:t>
    </dgm:pt>
    <dgm:pt modelId="{96FA1EFF-82C4-472E-9917-31E27DEC1696}" type="parTrans" cxnId="{FE4779C2-7292-4793-9537-D21F8E656C68}">
      <dgm:prSet/>
      <dgm:spPr/>
      <dgm:t>
        <a:bodyPr/>
        <a:lstStyle/>
        <a:p>
          <a:endParaRPr lang="en-US"/>
        </a:p>
      </dgm:t>
    </dgm:pt>
    <dgm:pt modelId="{87124B77-D96D-4400-9DD0-16419E2203C5}" type="sibTrans" cxnId="{FE4779C2-7292-4793-9537-D21F8E656C68}">
      <dgm:prSet/>
      <dgm:spPr/>
      <dgm:t>
        <a:bodyPr/>
        <a:lstStyle/>
        <a:p>
          <a:endParaRPr lang="en-US"/>
        </a:p>
      </dgm:t>
    </dgm:pt>
    <dgm:pt modelId="{69CD73B4-8276-438C-89E3-C34898E7828C}" type="pres">
      <dgm:prSet presAssocID="{53F603BD-1A15-4F35-8A5C-B4BC6F3E2E5A}" presName="root" presStyleCnt="0">
        <dgm:presLayoutVars>
          <dgm:dir/>
          <dgm:resizeHandles val="exact"/>
        </dgm:presLayoutVars>
      </dgm:prSet>
      <dgm:spPr/>
    </dgm:pt>
    <dgm:pt modelId="{71BA5D0B-ABD2-4B65-B347-3EAE6CB5C5E4}" type="pres">
      <dgm:prSet presAssocID="{B7A88FEE-82FD-4100-8479-CE0D739C591F}" presName="compNode" presStyleCnt="0"/>
      <dgm:spPr/>
    </dgm:pt>
    <dgm:pt modelId="{92CAD7F3-D24F-4A57-99FE-56D47CF6EB45}" type="pres">
      <dgm:prSet presAssocID="{B7A88FEE-82FD-4100-8479-CE0D739C591F}" presName="bgRect" presStyleLbl="bgShp" presStyleIdx="0" presStyleCnt="5" custLinFactNeighborY="-19463"/>
      <dgm:spPr/>
    </dgm:pt>
    <dgm:pt modelId="{8DAF5583-B499-4DDC-A636-E258D41B570A}" type="pres">
      <dgm:prSet presAssocID="{B7A88FEE-82FD-4100-8479-CE0D739C591F}"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 List"/>
        </a:ext>
      </dgm:extLst>
    </dgm:pt>
    <dgm:pt modelId="{D1276ED4-23E6-45DA-8DA9-C375DF642E8C}" type="pres">
      <dgm:prSet presAssocID="{B7A88FEE-82FD-4100-8479-CE0D739C591F}" presName="spaceRect" presStyleCnt="0"/>
      <dgm:spPr/>
    </dgm:pt>
    <dgm:pt modelId="{83421708-3DBB-445E-AE4A-ED368AAC45B6}" type="pres">
      <dgm:prSet presAssocID="{B7A88FEE-82FD-4100-8479-CE0D739C591F}" presName="parTx" presStyleLbl="revTx" presStyleIdx="0" presStyleCnt="5">
        <dgm:presLayoutVars>
          <dgm:chMax val="0"/>
          <dgm:chPref val="0"/>
        </dgm:presLayoutVars>
      </dgm:prSet>
      <dgm:spPr/>
    </dgm:pt>
    <dgm:pt modelId="{F723E93B-4B62-46BB-8913-67E6415663FE}" type="pres">
      <dgm:prSet presAssocID="{FD8C441F-2F48-4581-B311-A6D0B3295C7B}" presName="sibTrans" presStyleCnt="0"/>
      <dgm:spPr/>
    </dgm:pt>
    <dgm:pt modelId="{B6892A0E-6609-401D-9274-2908DCB21E16}" type="pres">
      <dgm:prSet presAssocID="{E81726DB-754B-46A8-83A9-4BEA0CC4FD78}" presName="compNode" presStyleCnt="0"/>
      <dgm:spPr/>
    </dgm:pt>
    <dgm:pt modelId="{083FDCE8-E60E-4880-BF86-227E9A842AE1}" type="pres">
      <dgm:prSet presAssocID="{E81726DB-754B-46A8-83A9-4BEA0CC4FD78}" presName="bgRect" presStyleLbl="bgShp" presStyleIdx="1" presStyleCnt="5"/>
      <dgm:spPr/>
    </dgm:pt>
    <dgm:pt modelId="{55C69E44-C9D3-48AF-9726-BDED0C251417}" type="pres">
      <dgm:prSet presAssocID="{E81726DB-754B-46A8-83A9-4BEA0CC4FD78}"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mark"/>
        </a:ext>
      </dgm:extLst>
    </dgm:pt>
    <dgm:pt modelId="{45D298D8-5CC1-45FA-A33E-4FCC01D755B4}" type="pres">
      <dgm:prSet presAssocID="{E81726DB-754B-46A8-83A9-4BEA0CC4FD78}" presName="spaceRect" presStyleCnt="0"/>
      <dgm:spPr/>
    </dgm:pt>
    <dgm:pt modelId="{E7492974-3426-40E6-9E16-EF3B0DBFFEF6}" type="pres">
      <dgm:prSet presAssocID="{E81726DB-754B-46A8-83A9-4BEA0CC4FD78}" presName="parTx" presStyleLbl="revTx" presStyleIdx="1" presStyleCnt="5">
        <dgm:presLayoutVars>
          <dgm:chMax val="0"/>
          <dgm:chPref val="0"/>
        </dgm:presLayoutVars>
      </dgm:prSet>
      <dgm:spPr/>
    </dgm:pt>
    <dgm:pt modelId="{F84E735D-D74A-4FC9-B682-B8E4552D600F}" type="pres">
      <dgm:prSet presAssocID="{A5511030-8E31-4D9D-9CD1-B7742707710B}" presName="sibTrans" presStyleCnt="0"/>
      <dgm:spPr/>
    </dgm:pt>
    <dgm:pt modelId="{4A3B3D4E-4AB5-4FD8-A670-18F5D7CB03C1}" type="pres">
      <dgm:prSet presAssocID="{35D55483-31CE-4FE0-91C2-6D12B4B7E472}" presName="compNode" presStyleCnt="0"/>
      <dgm:spPr/>
    </dgm:pt>
    <dgm:pt modelId="{081B5B57-57D8-400A-898F-E87F41DE2A9F}" type="pres">
      <dgm:prSet presAssocID="{35D55483-31CE-4FE0-91C2-6D12B4B7E472}" presName="bgRect" presStyleLbl="bgShp" presStyleIdx="2" presStyleCnt="5"/>
      <dgm:spPr/>
    </dgm:pt>
    <dgm:pt modelId="{60040CD4-2A02-46D1-9947-5FE5A03300B5}" type="pres">
      <dgm:prSet presAssocID="{35D55483-31CE-4FE0-91C2-6D12B4B7E472}"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andshake"/>
        </a:ext>
      </dgm:extLst>
    </dgm:pt>
    <dgm:pt modelId="{AD59F71C-CB9C-4000-98E4-64D82249E73F}" type="pres">
      <dgm:prSet presAssocID="{35D55483-31CE-4FE0-91C2-6D12B4B7E472}" presName="spaceRect" presStyleCnt="0"/>
      <dgm:spPr/>
    </dgm:pt>
    <dgm:pt modelId="{53823DED-A316-4121-AE54-B8AD9BD7339A}" type="pres">
      <dgm:prSet presAssocID="{35D55483-31CE-4FE0-91C2-6D12B4B7E472}" presName="parTx" presStyleLbl="revTx" presStyleIdx="2" presStyleCnt="5">
        <dgm:presLayoutVars>
          <dgm:chMax val="0"/>
          <dgm:chPref val="0"/>
        </dgm:presLayoutVars>
      </dgm:prSet>
      <dgm:spPr/>
    </dgm:pt>
    <dgm:pt modelId="{A99F3326-71A4-4485-BDD8-204BD75336CC}" type="pres">
      <dgm:prSet presAssocID="{6F31EEB2-F311-4BAB-9E29-B3C175DFF873}" presName="sibTrans" presStyleCnt="0"/>
      <dgm:spPr/>
    </dgm:pt>
    <dgm:pt modelId="{A9D806FA-9A34-4FFF-8E6D-B21552D55928}" type="pres">
      <dgm:prSet presAssocID="{37CF4ED6-A7F8-4DC1-89CC-01E3FB4DA755}" presName="compNode" presStyleCnt="0"/>
      <dgm:spPr/>
    </dgm:pt>
    <dgm:pt modelId="{C321AEB0-11FE-4D9B-A267-2031797A3C67}" type="pres">
      <dgm:prSet presAssocID="{37CF4ED6-A7F8-4DC1-89CC-01E3FB4DA755}" presName="bgRect" presStyleLbl="bgShp" presStyleIdx="3" presStyleCnt="5"/>
      <dgm:spPr/>
    </dgm:pt>
    <dgm:pt modelId="{38AB962B-17CC-433A-8534-A063706ADEDD}" type="pres">
      <dgm:prSet presAssocID="{37CF4ED6-A7F8-4DC1-89CC-01E3FB4DA755}"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ontract"/>
        </a:ext>
      </dgm:extLst>
    </dgm:pt>
    <dgm:pt modelId="{1375A341-D810-4C13-A355-9399E78DAB4C}" type="pres">
      <dgm:prSet presAssocID="{37CF4ED6-A7F8-4DC1-89CC-01E3FB4DA755}" presName="spaceRect" presStyleCnt="0"/>
      <dgm:spPr/>
    </dgm:pt>
    <dgm:pt modelId="{A1686E4A-DF99-4A48-9F31-34CD2A189B93}" type="pres">
      <dgm:prSet presAssocID="{37CF4ED6-A7F8-4DC1-89CC-01E3FB4DA755}" presName="parTx" presStyleLbl="revTx" presStyleIdx="3" presStyleCnt="5">
        <dgm:presLayoutVars>
          <dgm:chMax val="0"/>
          <dgm:chPref val="0"/>
        </dgm:presLayoutVars>
      </dgm:prSet>
      <dgm:spPr/>
    </dgm:pt>
    <dgm:pt modelId="{00D25630-D0D7-43D0-8640-7BE510399F66}" type="pres">
      <dgm:prSet presAssocID="{F36F604F-6437-49A1-A95B-8BA40C0853D9}" presName="sibTrans" presStyleCnt="0"/>
      <dgm:spPr/>
    </dgm:pt>
    <dgm:pt modelId="{572AA5DA-3903-4CC8-B826-89FCB50A4CFB}" type="pres">
      <dgm:prSet presAssocID="{D0BE413A-F0D6-4778-BE0A-0B04FF5F141B}" presName="compNode" presStyleCnt="0"/>
      <dgm:spPr/>
    </dgm:pt>
    <dgm:pt modelId="{54C323E1-F308-4A67-91F6-77EDBB38AB60}" type="pres">
      <dgm:prSet presAssocID="{D0BE413A-F0D6-4778-BE0A-0B04FF5F141B}" presName="bgRect" presStyleLbl="bgShp" presStyleIdx="4" presStyleCnt="5"/>
      <dgm:spPr/>
    </dgm:pt>
    <dgm:pt modelId="{2FD72FBA-9C02-4CB5-998C-127B3B365A0A}" type="pres">
      <dgm:prSet presAssocID="{D0BE413A-F0D6-4778-BE0A-0B04FF5F141B}"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Arrow Circle"/>
        </a:ext>
      </dgm:extLst>
    </dgm:pt>
    <dgm:pt modelId="{693AE310-E02D-4862-8DDB-F5C9F018B852}" type="pres">
      <dgm:prSet presAssocID="{D0BE413A-F0D6-4778-BE0A-0B04FF5F141B}" presName="spaceRect" presStyleCnt="0"/>
      <dgm:spPr/>
    </dgm:pt>
    <dgm:pt modelId="{2E2CCB6D-05F5-4182-9C62-3CDEC50DD835}" type="pres">
      <dgm:prSet presAssocID="{D0BE413A-F0D6-4778-BE0A-0B04FF5F141B}" presName="parTx" presStyleLbl="revTx" presStyleIdx="4" presStyleCnt="5">
        <dgm:presLayoutVars>
          <dgm:chMax val="0"/>
          <dgm:chPref val="0"/>
        </dgm:presLayoutVars>
      </dgm:prSet>
      <dgm:spPr/>
    </dgm:pt>
  </dgm:ptLst>
  <dgm:cxnLst>
    <dgm:cxn modelId="{BE66A713-689C-421F-B764-43A203B10117}" type="presOf" srcId="{B7A88FEE-82FD-4100-8479-CE0D739C591F}" destId="{83421708-3DBB-445E-AE4A-ED368AAC45B6}" srcOrd="0" destOrd="0" presId="urn:microsoft.com/office/officeart/2018/2/layout/IconVerticalSolidList"/>
    <dgm:cxn modelId="{CFD9A918-0156-4CAF-BD17-726F15BCE3BB}" type="presOf" srcId="{37CF4ED6-A7F8-4DC1-89CC-01E3FB4DA755}" destId="{A1686E4A-DF99-4A48-9F31-34CD2A189B93}" srcOrd="0" destOrd="0" presId="urn:microsoft.com/office/officeart/2018/2/layout/IconVerticalSolidList"/>
    <dgm:cxn modelId="{5CA51226-0F45-4479-BFF2-301BFF66A6B8}" srcId="{53F603BD-1A15-4F35-8A5C-B4BC6F3E2E5A}" destId="{E81726DB-754B-46A8-83A9-4BEA0CC4FD78}" srcOrd="1" destOrd="0" parTransId="{087AB5BC-C4FE-4B6C-ADE3-DAE0F9AEFFF6}" sibTransId="{A5511030-8E31-4D9D-9CD1-B7742707710B}"/>
    <dgm:cxn modelId="{81A78C3E-9761-43B1-AB81-CA7D907F0CBB}" type="presOf" srcId="{E81726DB-754B-46A8-83A9-4BEA0CC4FD78}" destId="{E7492974-3426-40E6-9E16-EF3B0DBFFEF6}" srcOrd="0" destOrd="0" presId="urn:microsoft.com/office/officeart/2018/2/layout/IconVerticalSolidList"/>
    <dgm:cxn modelId="{A19B1847-CA8E-42DB-9CE0-83F6EFB612B3}" type="presOf" srcId="{D0BE413A-F0D6-4778-BE0A-0B04FF5F141B}" destId="{2E2CCB6D-05F5-4182-9C62-3CDEC50DD835}" srcOrd="0" destOrd="0" presId="urn:microsoft.com/office/officeart/2018/2/layout/IconVerticalSolidList"/>
    <dgm:cxn modelId="{6EE28C49-1B8D-4F28-A520-CB08A238C4B9}" srcId="{53F603BD-1A15-4F35-8A5C-B4BC6F3E2E5A}" destId="{37CF4ED6-A7F8-4DC1-89CC-01E3FB4DA755}" srcOrd="3" destOrd="0" parTransId="{F3FB7B44-C884-405D-9095-AE92DBB8AEE6}" sibTransId="{F36F604F-6437-49A1-A95B-8BA40C0853D9}"/>
    <dgm:cxn modelId="{4218A956-B902-40ED-BFE1-E1F96B94751C}" type="presOf" srcId="{35D55483-31CE-4FE0-91C2-6D12B4B7E472}" destId="{53823DED-A316-4121-AE54-B8AD9BD7339A}" srcOrd="0" destOrd="0" presId="urn:microsoft.com/office/officeart/2018/2/layout/IconVerticalSolidList"/>
    <dgm:cxn modelId="{00175492-78D4-4ACC-A323-D34DE881FF20}" srcId="{53F603BD-1A15-4F35-8A5C-B4BC6F3E2E5A}" destId="{35D55483-31CE-4FE0-91C2-6D12B4B7E472}" srcOrd="2" destOrd="0" parTransId="{B57E5DD1-8300-4C44-B1DA-2DAE40BF65BC}" sibTransId="{6F31EEB2-F311-4BAB-9E29-B3C175DFF873}"/>
    <dgm:cxn modelId="{99F8219F-67A5-4502-B3BE-6CFE3959EBFE}" srcId="{53F603BD-1A15-4F35-8A5C-B4BC6F3E2E5A}" destId="{B7A88FEE-82FD-4100-8479-CE0D739C591F}" srcOrd="0" destOrd="0" parTransId="{5CD92467-9824-4CD8-A776-ACBFC4D792E5}" sibTransId="{FD8C441F-2F48-4581-B311-A6D0B3295C7B}"/>
    <dgm:cxn modelId="{40752EBB-B6A5-43FC-B0E0-71AE84107366}" type="presOf" srcId="{53F603BD-1A15-4F35-8A5C-B4BC6F3E2E5A}" destId="{69CD73B4-8276-438C-89E3-C34898E7828C}" srcOrd="0" destOrd="0" presId="urn:microsoft.com/office/officeart/2018/2/layout/IconVerticalSolidList"/>
    <dgm:cxn modelId="{FE4779C2-7292-4793-9537-D21F8E656C68}" srcId="{53F603BD-1A15-4F35-8A5C-B4BC6F3E2E5A}" destId="{D0BE413A-F0D6-4778-BE0A-0B04FF5F141B}" srcOrd="4" destOrd="0" parTransId="{96FA1EFF-82C4-472E-9917-31E27DEC1696}" sibTransId="{87124B77-D96D-4400-9DD0-16419E2203C5}"/>
    <dgm:cxn modelId="{A17057A3-CDD4-4887-8C08-57FF945F05BB}" type="presParOf" srcId="{69CD73B4-8276-438C-89E3-C34898E7828C}" destId="{71BA5D0B-ABD2-4B65-B347-3EAE6CB5C5E4}" srcOrd="0" destOrd="0" presId="urn:microsoft.com/office/officeart/2018/2/layout/IconVerticalSolidList"/>
    <dgm:cxn modelId="{A6573078-355D-4864-ABBB-53CDE14C506F}" type="presParOf" srcId="{71BA5D0B-ABD2-4B65-B347-3EAE6CB5C5E4}" destId="{92CAD7F3-D24F-4A57-99FE-56D47CF6EB45}" srcOrd="0" destOrd="0" presId="urn:microsoft.com/office/officeart/2018/2/layout/IconVerticalSolidList"/>
    <dgm:cxn modelId="{415CA04A-D62E-43A8-8B7B-59055894DCA8}" type="presParOf" srcId="{71BA5D0B-ABD2-4B65-B347-3EAE6CB5C5E4}" destId="{8DAF5583-B499-4DDC-A636-E258D41B570A}" srcOrd="1" destOrd="0" presId="urn:microsoft.com/office/officeart/2018/2/layout/IconVerticalSolidList"/>
    <dgm:cxn modelId="{E8CA04F0-A5B6-47D5-8DE9-B09C4C31047C}" type="presParOf" srcId="{71BA5D0B-ABD2-4B65-B347-3EAE6CB5C5E4}" destId="{D1276ED4-23E6-45DA-8DA9-C375DF642E8C}" srcOrd="2" destOrd="0" presId="urn:microsoft.com/office/officeart/2018/2/layout/IconVerticalSolidList"/>
    <dgm:cxn modelId="{40EFDD45-A36C-4609-8801-D5E37953F5DA}" type="presParOf" srcId="{71BA5D0B-ABD2-4B65-B347-3EAE6CB5C5E4}" destId="{83421708-3DBB-445E-AE4A-ED368AAC45B6}" srcOrd="3" destOrd="0" presId="urn:microsoft.com/office/officeart/2018/2/layout/IconVerticalSolidList"/>
    <dgm:cxn modelId="{23320B44-308F-4F17-AE38-366DE2A7EDE2}" type="presParOf" srcId="{69CD73B4-8276-438C-89E3-C34898E7828C}" destId="{F723E93B-4B62-46BB-8913-67E6415663FE}" srcOrd="1" destOrd="0" presId="urn:microsoft.com/office/officeart/2018/2/layout/IconVerticalSolidList"/>
    <dgm:cxn modelId="{751D8735-9482-4D98-8F36-64254E894AB8}" type="presParOf" srcId="{69CD73B4-8276-438C-89E3-C34898E7828C}" destId="{B6892A0E-6609-401D-9274-2908DCB21E16}" srcOrd="2" destOrd="0" presId="urn:microsoft.com/office/officeart/2018/2/layout/IconVerticalSolidList"/>
    <dgm:cxn modelId="{61E3C4B9-E608-44D6-87E1-A032AD4F7EAB}" type="presParOf" srcId="{B6892A0E-6609-401D-9274-2908DCB21E16}" destId="{083FDCE8-E60E-4880-BF86-227E9A842AE1}" srcOrd="0" destOrd="0" presId="urn:microsoft.com/office/officeart/2018/2/layout/IconVerticalSolidList"/>
    <dgm:cxn modelId="{AFBDAF5B-95F5-4646-BAEA-9A1F2F31C3C8}" type="presParOf" srcId="{B6892A0E-6609-401D-9274-2908DCB21E16}" destId="{55C69E44-C9D3-48AF-9726-BDED0C251417}" srcOrd="1" destOrd="0" presId="urn:microsoft.com/office/officeart/2018/2/layout/IconVerticalSolidList"/>
    <dgm:cxn modelId="{B65BE04F-EA22-4282-A632-30CE427009A9}" type="presParOf" srcId="{B6892A0E-6609-401D-9274-2908DCB21E16}" destId="{45D298D8-5CC1-45FA-A33E-4FCC01D755B4}" srcOrd="2" destOrd="0" presId="urn:microsoft.com/office/officeart/2018/2/layout/IconVerticalSolidList"/>
    <dgm:cxn modelId="{D7EF615D-ACF8-4C10-9CBF-89520A1F02BD}" type="presParOf" srcId="{B6892A0E-6609-401D-9274-2908DCB21E16}" destId="{E7492974-3426-40E6-9E16-EF3B0DBFFEF6}" srcOrd="3" destOrd="0" presId="urn:microsoft.com/office/officeart/2018/2/layout/IconVerticalSolidList"/>
    <dgm:cxn modelId="{33812123-662F-4C69-9923-FB2542032B73}" type="presParOf" srcId="{69CD73B4-8276-438C-89E3-C34898E7828C}" destId="{F84E735D-D74A-4FC9-B682-B8E4552D600F}" srcOrd="3" destOrd="0" presId="urn:microsoft.com/office/officeart/2018/2/layout/IconVerticalSolidList"/>
    <dgm:cxn modelId="{AF83CA51-40B3-43E5-9DFD-F3B702E80E89}" type="presParOf" srcId="{69CD73B4-8276-438C-89E3-C34898E7828C}" destId="{4A3B3D4E-4AB5-4FD8-A670-18F5D7CB03C1}" srcOrd="4" destOrd="0" presId="urn:microsoft.com/office/officeart/2018/2/layout/IconVerticalSolidList"/>
    <dgm:cxn modelId="{D42F254B-1EE8-4846-99F3-E4C9CABA4008}" type="presParOf" srcId="{4A3B3D4E-4AB5-4FD8-A670-18F5D7CB03C1}" destId="{081B5B57-57D8-400A-898F-E87F41DE2A9F}" srcOrd="0" destOrd="0" presId="urn:microsoft.com/office/officeart/2018/2/layout/IconVerticalSolidList"/>
    <dgm:cxn modelId="{D6DF2CFA-EA5F-4822-BCC7-E7DCFF873DB4}" type="presParOf" srcId="{4A3B3D4E-4AB5-4FD8-A670-18F5D7CB03C1}" destId="{60040CD4-2A02-46D1-9947-5FE5A03300B5}" srcOrd="1" destOrd="0" presId="urn:microsoft.com/office/officeart/2018/2/layout/IconVerticalSolidList"/>
    <dgm:cxn modelId="{33CB2CA2-5F21-4A6C-9CFC-5350420F8128}" type="presParOf" srcId="{4A3B3D4E-4AB5-4FD8-A670-18F5D7CB03C1}" destId="{AD59F71C-CB9C-4000-98E4-64D82249E73F}" srcOrd="2" destOrd="0" presId="urn:microsoft.com/office/officeart/2018/2/layout/IconVerticalSolidList"/>
    <dgm:cxn modelId="{041BD319-D830-4D4E-BC1D-9D5DC95D34E0}" type="presParOf" srcId="{4A3B3D4E-4AB5-4FD8-A670-18F5D7CB03C1}" destId="{53823DED-A316-4121-AE54-B8AD9BD7339A}" srcOrd="3" destOrd="0" presId="urn:microsoft.com/office/officeart/2018/2/layout/IconVerticalSolidList"/>
    <dgm:cxn modelId="{4452A1AE-A090-4A22-8AC6-1D6E44AED970}" type="presParOf" srcId="{69CD73B4-8276-438C-89E3-C34898E7828C}" destId="{A99F3326-71A4-4485-BDD8-204BD75336CC}" srcOrd="5" destOrd="0" presId="urn:microsoft.com/office/officeart/2018/2/layout/IconVerticalSolidList"/>
    <dgm:cxn modelId="{F8EC4EEF-7E85-4D30-8842-B8EAF68BB133}" type="presParOf" srcId="{69CD73B4-8276-438C-89E3-C34898E7828C}" destId="{A9D806FA-9A34-4FFF-8E6D-B21552D55928}" srcOrd="6" destOrd="0" presId="urn:microsoft.com/office/officeart/2018/2/layout/IconVerticalSolidList"/>
    <dgm:cxn modelId="{1AE1AF18-A422-492B-8179-228FF5A5EF10}" type="presParOf" srcId="{A9D806FA-9A34-4FFF-8E6D-B21552D55928}" destId="{C321AEB0-11FE-4D9B-A267-2031797A3C67}" srcOrd="0" destOrd="0" presId="urn:microsoft.com/office/officeart/2018/2/layout/IconVerticalSolidList"/>
    <dgm:cxn modelId="{4EA11348-2A68-4A77-B547-3833B483FB8C}" type="presParOf" srcId="{A9D806FA-9A34-4FFF-8E6D-B21552D55928}" destId="{38AB962B-17CC-433A-8534-A063706ADEDD}" srcOrd="1" destOrd="0" presId="urn:microsoft.com/office/officeart/2018/2/layout/IconVerticalSolidList"/>
    <dgm:cxn modelId="{019D0C6C-F6E0-4F16-861F-4689BE4333DB}" type="presParOf" srcId="{A9D806FA-9A34-4FFF-8E6D-B21552D55928}" destId="{1375A341-D810-4C13-A355-9399E78DAB4C}" srcOrd="2" destOrd="0" presId="urn:microsoft.com/office/officeart/2018/2/layout/IconVerticalSolidList"/>
    <dgm:cxn modelId="{9369F169-ACDC-4DBC-A2E4-86C14582E5F7}" type="presParOf" srcId="{A9D806FA-9A34-4FFF-8E6D-B21552D55928}" destId="{A1686E4A-DF99-4A48-9F31-34CD2A189B93}" srcOrd="3" destOrd="0" presId="urn:microsoft.com/office/officeart/2018/2/layout/IconVerticalSolidList"/>
    <dgm:cxn modelId="{1B8C7736-8162-4929-99C6-5319D8246C48}" type="presParOf" srcId="{69CD73B4-8276-438C-89E3-C34898E7828C}" destId="{00D25630-D0D7-43D0-8640-7BE510399F66}" srcOrd="7" destOrd="0" presId="urn:microsoft.com/office/officeart/2018/2/layout/IconVerticalSolidList"/>
    <dgm:cxn modelId="{030F72A3-1729-4E27-98A3-CC4BF065F8C5}" type="presParOf" srcId="{69CD73B4-8276-438C-89E3-C34898E7828C}" destId="{572AA5DA-3903-4CC8-B826-89FCB50A4CFB}" srcOrd="8" destOrd="0" presId="urn:microsoft.com/office/officeart/2018/2/layout/IconVerticalSolidList"/>
    <dgm:cxn modelId="{B78A517C-663B-4C3F-803E-D48B71C5B550}" type="presParOf" srcId="{572AA5DA-3903-4CC8-B826-89FCB50A4CFB}" destId="{54C323E1-F308-4A67-91F6-77EDBB38AB60}" srcOrd="0" destOrd="0" presId="urn:microsoft.com/office/officeart/2018/2/layout/IconVerticalSolidList"/>
    <dgm:cxn modelId="{682CF1F0-77B3-4714-9F75-C00B38A79575}" type="presParOf" srcId="{572AA5DA-3903-4CC8-B826-89FCB50A4CFB}" destId="{2FD72FBA-9C02-4CB5-998C-127B3B365A0A}" srcOrd="1" destOrd="0" presId="urn:microsoft.com/office/officeart/2018/2/layout/IconVerticalSolidList"/>
    <dgm:cxn modelId="{F4620761-5C66-4628-B033-E0FEBB41F370}" type="presParOf" srcId="{572AA5DA-3903-4CC8-B826-89FCB50A4CFB}" destId="{693AE310-E02D-4862-8DDB-F5C9F018B852}" srcOrd="2" destOrd="0" presId="urn:microsoft.com/office/officeart/2018/2/layout/IconVerticalSolidList"/>
    <dgm:cxn modelId="{81AC2A01-C466-40BB-A206-CB3F021F3A45}" type="presParOf" srcId="{572AA5DA-3903-4CC8-B826-89FCB50A4CFB}" destId="{2E2CCB6D-05F5-4182-9C62-3CDEC50DD835}"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8475710-7759-4ED5-8C2D-42CD03473B31}" type="doc">
      <dgm:prSet loTypeId="urn:microsoft.com/office/officeart/2005/8/layout/vList2" loCatId="list" qsTypeId="urn:microsoft.com/office/officeart/2005/8/quickstyle/simple1" qsCatId="simple" csTypeId="urn:microsoft.com/office/officeart/2005/8/colors/colorful1" csCatId="colorful" phldr="1"/>
      <dgm:spPr/>
      <dgm:t>
        <a:bodyPr/>
        <a:lstStyle/>
        <a:p>
          <a:endParaRPr lang="en-US"/>
        </a:p>
      </dgm:t>
    </dgm:pt>
    <dgm:pt modelId="{B25138BD-E95F-4EEC-97E3-E2EACB843495}">
      <dgm:prSet/>
      <dgm:spPr/>
      <dgm:t>
        <a:bodyPr/>
        <a:lstStyle/>
        <a:p>
          <a:r>
            <a:rPr lang="en-US" dirty="0">
              <a:solidFill>
                <a:schemeClr val="tx1"/>
              </a:solidFill>
            </a:rPr>
            <a:t>Need to </a:t>
          </a:r>
          <a:r>
            <a:rPr lang="en-US" u="sng" dirty="0">
              <a:solidFill>
                <a:schemeClr val="tx1"/>
              </a:solidFill>
            </a:rPr>
            <a:t>develop capacity </a:t>
          </a:r>
          <a:r>
            <a:rPr lang="en-US" dirty="0">
              <a:solidFill>
                <a:schemeClr val="tx1"/>
              </a:solidFill>
            </a:rPr>
            <a:t>to integrate equity “ways of doing” into day to day work of Maternal Safety Workgroup organizations      - HEIAP (Health equity in all processes)</a:t>
          </a:r>
        </a:p>
      </dgm:t>
    </dgm:pt>
    <dgm:pt modelId="{E51E3603-F64E-4E82-91B5-86F6F86D038B}" type="parTrans" cxnId="{3DC90335-12D3-408E-A5F1-B3607765BBF9}">
      <dgm:prSet/>
      <dgm:spPr/>
      <dgm:t>
        <a:bodyPr/>
        <a:lstStyle/>
        <a:p>
          <a:endParaRPr lang="en-US"/>
        </a:p>
      </dgm:t>
    </dgm:pt>
    <dgm:pt modelId="{58FEA983-60A0-44FD-898E-8F970B0A1255}" type="sibTrans" cxnId="{3DC90335-12D3-408E-A5F1-B3607765BBF9}">
      <dgm:prSet/>
      <dgm:spPr/>
      <dgm:t>
        <a:bodyPr/>
        <a:lstStyle/>
        <a:p>
          <a:endParaRPr lang="en-US"/>
        </a:p>
      </dgm:t>
    </dgm:pt>
    <dgm:pt modelId="{D657924B-0643-418B-910A-479D432473CA}">
      <dgm:prSet/>
      <dgm:spPr/>
      <dgm:t>
        <a:bodyPr/>
        <a:lstStyle/>
        <a:p>
          <a:r>
            <a:rPr lang="en-US" b="1" dirty="0">
              <a:solidFill>
                <a:schemeClr val="tx1"/>
              </a:solidFill>
            </a:rPr>
            <a:t>Capacity building  (ongoing/structured) </a:t>
          </a:r>
          <a:r>
            <a:rPr lang="en-US" dirty="0">
              <a:solidFill>
                <a:schemeClr val="tx1"/>
              </a:solidFill>
            </a:rPr>
            <a:t>will be required to bring all Maternal safety team organizations and members to a level of equity capacity that achieves measurable results</a:t>
          </a:r>
        </a:p>
      </dgm:t>
    </dgm:pt>
    <dgm:pt modelId="{70123E45-8A3D-4DDF-BAA0-1557C65874AB}" type="parTrans" cxnId="{30E1AE28-08F6-401F-8249-1D59507FAB8C}">
      <dgm:prSet/>
      <dgm:spPr/>
      <dgm:t>
        <a:bodyPr/>
        <a:lstStyle/>
        <a:p>
          <a:endParaRPr lang="en-US"/>
        </a:p>
      </dgm:t>
    </dgm:pt>
    <dgm:pt modelId="{2739356A-0B1D-44C5-8A00-75E1CCD7FD7F}" type="sibTrans" cxnId="{30E1AE28-08F6-401F-8249-1D59507FAB8C}">
      <dgm:prSet/>
      <dgm:spPr/>
      <dgm:t>
        <a:bodyPr/>
        <a:lstStyle/>
        <a:p>
          <a:endParaRPr lang="en-US"/>
        </a:p>
      </dgm:t>
    </dgm:pt>
    <dgm:pt modelId="{B96FB6CF-A571-4D50-8E5A-506101A38A0E}">
      <dgm:prSet/>
      <dgm:spPr/>
      <dgm:t>
        <a:bodyPr/>
        <a:lstStyle/>
        <a:p>
          <a:r>
            <a:rPr lang="en-US" dirty="0">
              <a:solidFill>
                <a:schemeClr val="tx1"/>
              </a:solidFill>
            </a:rPr>
            <a:t>Developing equity capacity is a lifelong process and requires a systematic process for  fundamentally changing how we conduct  planning, decision-making, funding, implementation </a:t>
          </a:r>
          <a:r>
            <a:rPr lang="en-US" dirty="0" err="1">
              <a:solidFill>
                <a:schemeClr val="tx1"/>
              </a:solidFill>
            </a:rPr>
            <a:t>etc</a:t>
          </a:r>
          <a:r>
            <a:rPr lang="en-US" dirty="0">
              <a:solidFill>
                <a:schemeClr val="tx1"/>
              </a:solidFill>
            </a:rPr>
            <a:t>….</a:t>
          </a:r>
        </a:p>
      </dgm:t>
    </dgm:pt>
    <dgm:pt modelId="{20AC4E71-A383-42FE-A27F-2C5B205B0EC8}" type="parTrans" cxnId="{4DC8C4B3-90CA-4BB3-AD93-C3B414552759}">
      <dgm:prSet/>
      <dgm:spPr/>
      <dgm:t>
        <a:bodyPr/>
        <a:lstStyle/>
        <a:p>
          <a:endParaRPr lang="en-US"/>
        </a:p>
      </dgm:t>
    </dgm:pt>
    <dgm:pt modelId="{56152BD2-DE2E-43F6-BCB9-EE0B958FB509}" type="sibTrans" cxnId="{4DC8C4B3-90CA-4BB3-AD93-C3B414552759}">
      <dgm:prSet/>
      <dgm:spPr/>
      <dgm:t>
        <a:bodyPr/>
        <a:lstStyle/>
        <a:p>
          <a:endParaRPr lang="en-US"/>
        </a:p>
      </dgm:t>
    </dgm:pt>
    <dgm:pt modelId="{CA2A8E1B-D43C-458D-B79C-FC2FC90AFE08}" type="pres">
      <dgm:prSet presAssocID="{B8475710-7759-4ED5-8C2D-42CD03473B31}" presName="linear" presStyleCnt="0">
        <dgm:presLayoutVars>
          <dgm:animLvl val="lvl"/>
          <dgm:resizeHandles val="exact"/>
        </dgm:presLayoutVars>
      </dgm:prSet>
      <dgm:spPr/>
    </dgm:pt>
    <dgm:pt modelId="{1B657CD3-91D1-4FD8-BAF6-030768B49B4E}" type="pres">
      <dgm:prSet presAssocID="{B25138BD-E95F-4EEC-97E3-E2EACB843495}" presName="parentText" presStyleLbl="node1" presStyleIdx="0" presStyleCnt="3" custScaleY="90099">
        <dgm:presLayoutVars>
          <dgm:chMax val="0"/>
          <dgm:bulletEnabled val="1"/>
        </dgm:presLayoutVars>
      </dgm:prSet>
      <dgm:spPr/>
    </dgm:pt>
    <dgm:pt modelId="{10DD6B3F-D0D1-4914-9FB4-331E817B234C}" type="pres">
      <dgm:prSet presAssocID="{58FEA983-60A0-44FD-898E-8F970B0A1255}" presName="spacer" presStyleCnt="0"/>
      <dgm:spPr/>
    </dgm:pt>
    <dgm:pt modelId="{606B5300-AC07-4816-857F-EFD42D489391}" type="pres">
      <dgm:prSet presAssocID="{D657924B-0643-418B-910A-479D432473CA}" presName="parentText" presStyleLbl="node1" presStyleIdx="1" presStyleCnt="3">
        <dgm:presLayoutVars>
          <dgm:chMax val="0"/>
          <dgm:bulletEnabled val="1"/>
        </dgm:presLayoutVars>
      </dgm:prSet>
      <dgm:spPr/>
    </dgm:pt>
    <dgm:pt modelId="{FF4637C6-74B2-42FB-8FB5-BEBC9A21A2C3}" type="pres">
      <dgm:prSet presAssocID="{2739356A-0B1D-44C5-8A00-75E1CCD7FD7F}" presName="spacer" presStyleCnt="0"/>
      <dgm:spPr/>
    </dgm:pt>
    <dgm:pt modelId="{005CE0AA-DCC6-4B7D-AC83-41D7E4638175}" type="pres">
      <dgm:prSet presAssocID="{B96FB6CF-A571-4D50-8E5A-506101A38A0E}" presName="parentText" presStyleLbl="node1" presStyleIdx="2" presStyleCnt="3">
        <dgm:presLayoutVars>
          <dgm:chMax val="0"/>
          <dgm:bulletEnabled val="1"/>
        </dgm:presLayoutVars>
      </dgm:prSet>
      <dgm:spPr/>
    </dgm:pt>
  </dgm:ptLst>
  <dgm:cxnLst>
    <dgm:cxn modelId="{6EA69026-8E17-413D-A0A1-C4B3066E90B6}" type="presOf" srcId="{B8475710-7759-4ED5-8C2D-42CD03473B31}" destId="{CA2A8E1B-D43C-458D-B79C-FC2FC90AFE08}" srcOrd="0" destOrd="0" presId="urn:microsoft.com/office/officeart/2005/8/layout/vList2"/>
    <dgm:cxn modelId="{30E1AE28-08F6-401F-8249-1D59507FAB8C}" srcId="{B8475710-7759-4ED5-8C2D-42CD03473B31}" destId="{D657924B-0643-418B-910A-479D432473CA}" srcOrd="1" destOrd="0" parTransId="{70123E45-8A3D-4DDF-BAA0-1557C65874AB}" sibTransId="{2739356A-0B1D-44C5-8A00-75E1CCD7FD7F}"/>
    <dgm:cxn modelId="{3DC90335-12D3-408E-A5F1-B3607765BBF9}" srcId="{B8475710-7759-4ED5-8C2D-42CD03473B31}" destId="{B25138BD-E95F-4EEC-97E3-E2EACB843495}" srcOrd="0" destOrd="0" parTransId="{E51E3603-F64E-4E82-91B5-86F6F86D038B}" sibTransId="{58FEA983-60A0-44FD-898E-8F970B0A1255}"/>
    <dgm:cxn modelId="{3313BE69-AE58-4446-8ED7-85A35ABF243F}" type="presOf" srcId="{D657924B-0643-418B-910A-479D432473CA}" destId="{606B5300-AC07-4816-857F-EFD42D489391}" srcOrd="0" destOrd="0" presId="urn:microsoft.com/office/officeart/2005/8/layout/vList2"/>
    <dgm:cxn modelId="{8FA4AA52-3505-4EC0-B40E-8D1D2E72E292}" type="presOf" srcId="{B25138BD-E95F-4EEC-97E3-E2EACB843495}" destId="{1B657CD3-91D1-4FD8-BAF6-030768B49B4E}" srcOrd="0" destOrd="0" presId="urn:microsoft.com/office/officeart/2005/8/layout/vList2"/>
    <dgm:cxn modelId="{72252E55-9A32-4D26-B9D0-3B8530F46E7B}" type="presOf" srcId="{B96FB6CF-A571-4D50-8E5A-506101A38A0E}" destId="{005CE0AA-DCC6-4B7D-AC83-41D7E4638175}" srcOrd="0" destOrd="0" presId="urn:microsoft.com/office/officeart/2005/8/layout/vList2"/>
    <dgm:cxn modelId="{4DC8C4B3-90CA-4BB3-AD93-C3B414552759}" srcId="{B8475710-7759-4ED5-8C2D-42CD03473B31}" destId="{B96FB6CF-A571-4D50-8E5A-506101A38A0E}" srcOrd="2" destOrd="0" parTransId="{20AC4E71-A383-42FE-A27F-2C5B205B0EC8}" sibTransId="{56152BD2-DE2E-43F6-BCB9-EE0B958FB509}"/>
    <dgm:cxn modelId="{6B6339E5-15D7-4180-9223-E2E1BD06B49C}" type="presParOf" srcId="{CA2A8E1B-D43C-458D-B79C-FC2FC90AFE08}" destId="{1B657CD3-91D1-4FD8-BAF6-030768B49B4E}" srcOrd="0" destOrd="0" presId="urn:microsoft.com/office/officeart/2005/8/layout/vList2"/>
    <dgm:cxn modelId="{52D6114B-9074-474B-9348-7522AA30149F}" type="presParOf" srcId="{CA2A8E1B-D43C-458D-B79C-FC2FC90AFE08}" destId="{10DD6B3F-D0D1-4914-9FB4-331E817B234C}" srcOrd="1" destOrd="0" presId="urn:microsoft.com/office/officeart/2005/8/layout/vList2"/>
    <dgm:cxn modelId="{F16832B9-12E6-4082-AC7A-2D7718A34A29}" type="presParOf" srcId="{CA2A8E1B-D43C-458D-B79C-FC2FC90AFE08}" destId="{606B5300-AC07-4816-857F-EFD42D489391}" srcOrd="2" destOrd="0" presId="urn:microsoft.com/office/officeart/2005/8/layout/vList2"/>
    <dgm:cxn modelId="{CE9F203E-C0C4-4680-859A-93DEFE134D27}" type="presParOf" srcId="{CA2A8E1B-D43C-458D-B79C-FC2FC90AFE08}" destId="{FF4637C6-74B2-42FB-8FB5-BEBC9A21A2C3}" srcOrd="3" destOrd="0" presId="urn:microsoft.com/office/officeart/2005/8/layout/vList2"/>
    <dgm:cxn modelId="{4285C41A-EDE5-4B71-B617-B3F58CFA8C64}" type="presParOf" srcId="{CA2A8E1B-D43C-458D-B79C-FC2FC90AFE08}" destId="{005CE0AA-DCC6-4B7D-AC83-41D7E4638175}" srcOrd="4"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01B617-EE5A-4E33-9AFF-FB60C8F58EE6}">
      <dsp:nvSpPr>
        <dsp:cNvPr id="0" name=""/>
        <dsp:cNvSpPr/>
      </dsp:nvSpPr>
      <dsp:spPr>
        <a:xfrm>
          <a:off x="0" y="46715"/>
          <a:ext cx="9286262" cy="55165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solidFill>
                <a:schemeClr val="tx1"/>
              </a:solidFill>
            </a:rPr>
            <a:t>Begin with the equity framework</a:t>
          </a:r>
        </a:p>
      </dsp:txBody>
      <dsp:txXfrm>
        <a:off x="26930" y="73645"/>
        <a:ext cx="9232402" cy="497795"/>
      </dsp:txXfrm>
    </dsp:sp>
    <dsp:sp modelId="{0521679D-28E1-4546-B7FC-32900F746127}">
      <dsp:nvSpPr>
        <dsp:cNvPr id="0" name=""/>
        <dsp:cNvSpPr/>
      </dsp:nvSpPr>
      <dsp:spPr>
        <a:xfrm>
          <a:off x="0" y="598370"/>
          <a:ext cx="9286262" cy="38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4839"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kern="1200" dirty="0">
              <a:solidFill>
                <a:schemeClr val="tx1"/>
              </a:solidFill>
            </a:rPr>
            <a:t>Inculcate equity </a:t>
          </a:r>
        </a:p>
      </dsp:txBody>
      <dsp:txXfrm>
        <a:off x="0" y="598370"/>
        <a:ext cx="9286262" cy="380880"/>
      </dsp:txXfrm>
    </dsp:sp>
    <dsp:sp modelId="{8BE49994-BD9B-420C-9EFE-3D78CCC50BCA}">
      <dsp:nvSpPr>
        <dsp:cNvPr id="0" name=""/>
        <dsp:cNvSpPr/>
      </dsp:nvSpPr>
      <dsp:spPr>
        <a:xfrm>
          <a:off x="0" y="979250"/>
          <a:ext cx="9286262" cy="551655"/>
        </a:xfrm>
        <a:prstGeom prst="roundRect">
          <a:avLst/>
        </a:prstGeom>
        <a:solidFill>
          <a:schemeClr val="accent2">
            <a:hueOff val="-291073"/>
            <a:satOff val="-16786"/>
            <a:lumOff val="1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solidFill>
                <a:schemeClr val="tx1"/>
              </a:solidFill>
            </a:rPr>
            <a:t>Include the community voice,</a:t>
          </a:r>
        </a:p>
      </dsp:txBody>
      <dsp:txXfrm>
        <a:off x="26930" y="1006180"/>
        <a:ext cx="9232402" cy="497795"/>
      </dsp:txXfrm>
    </dsp:sp>
    <dsp:sp modelId="{552A8D36-63C9-4481-8E85-06AF5F8BB27E}">
      <dsp:nvSpPr>
        <dsp:cNvPr id="0" name=""/>
        <dsp:cNvSpPr/>
      </dsp:nvSpPr>
      <dsp:spPr>
        <a:xfrm>
          <a:off x="0" y="1597145"/>
          <a:ext cx="9286262" cy="551655"/>
        </a:xfrm>
        <a:prstGeom prst="roundRect">
          <a:avLst/>
        </a:prstGeom>
        <a:solidFill>
          <a:schemeClr val="accent2">
            <a:hueOff val="-582145"/>
            <a:satOff val="-33571"/>
            <a:lumOff val="345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solidFill>
                <a:schemeClr val="tx1"/>
              </a:solidFill>
            </a:rPr>
            <a:t>Bring together community providers, </a:t>
          </a:r>
        </a:p>
      </dsp:txBody>
      <dsp:txXfrm>
        <a:off x="26930" y="1624075"/>
        <a:ext cx="9232402" cy="497795"/>
      </dsp:txXfrm>
    </dsp:sp>
    <dsp:sp modelId="{C8A17FA9-134D-431D-8CA7-1400026B4EED}">
      <dsp:nvSpPr>
        <dsp:cNvPr id="0" name=""/>
        <dsp:cNvSpPr/>
      </dsp:nvSpPr>
      <dsp:spPr>
        <a:xfrm>
          <a:off x="0" y="2215041"/>
          <a:ext cx="9286262" cy="551655"/>
        </a:xfrm>
        <a:prstGeom prst="roundRect">
          <a:avLst/>
        </a:prstGeom>
        <a:solidFill>
          <a:schemeClr val="accent2">
            <a:hueOff val="-873218"/>
            <a:satOff val="-50357"/>
            <a:lumOff val="5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solidFill>
                <a:schemeClr val="tx1"/>
              </a:solidFill>
            </a:rPr>
            <a:t>Cognizant of the impacts of Social determinants of health </a:t>
          </a:r>
        </a:p>
      </dsp:txBody>
      <dsp:txXfrm>
        <a:off x="26930" y="2241971"/>
        <a:ext cx="9232402" cy="497795"/>
      </dsp:txXfrm>
    </dsp:sp>
    <dsp:sp modelId="{E1D713D1-9BD3-4B88-80B1-FAE8912FA09C}">
      <dsp:nvSpPr>
        <dsp:cNvPr id="0" name=""/>
        <dsp:cNvSpPr/>
      </dsp:nvSpPr>
      <dsp:spPr>
        <a:xfrm>
          <a:off x="0" y="2832936"/>
          <a:ext cx="9286262" cy="551655"/>
        </a:xfrm>
        <a:prstGeom prst="roundRect">
          <a:avLst/>
        </a:prstGeom>
        <a:solidFill>
          <a:schemeClr val="accent2">
            <a:hueOff val="-1164290"/>
            <a:satOff val="-67142"/>
            <a:lumOff val="6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solidFill>
                <a:schemeClr val="tx1"/>
              </a:solidFill>
            </a:rPr>
            <a:t>Identify metrics for benchmarking</a:t>
          </a:r>
        </a:p>
      </dsp:txBody>
      <dsp:txXfrm>
        <a:off x="26930" y="2859866"/>
        <a:ext cx="9232402" cy="497795"/>
      </dsp:txXfrm>
    </dsp:sp>
    <dsp:sp modelId="{69542164-9749-4EF2-B3DB-E95635FEDC25}">
      <dsp:nvSpPr>
        <dsp:cNvPr id="0" name=""/>
        <dsp:cNvSpPr/>
      </dsp:nvSpPr>
      <dsp:spPr>
        <a:xfrm>
          <a:off x="0" y="3450831"/>
          <a:ext cx="9286262" cy="551655"/>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solidFill>
                <a:schemeClr val="tx1"/>
              </a:solidFill>
            </a:rPr>
            <a:t>Measure Improvement</a:t>
          </a:r>
        </a:p>
      </dsp:txBody>
      <dsp:txXfrm>
        <a:off x="26930" y="3477761"/>
        <a:ext cx="9232402" cy="4977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CAD7F3-D24F-4A57-99FE-56D47CF6EB45}">
      <dsp:nvSpPr>
        <dsp:cNvPr id="0" name=""/>
        <dsp:cNvSpPr/>
      </dsp:nvSpPr>
      <dsp:spPr>
        <a:xfrm>
          <a:off x="0" y="0"/>
          <a:ext cx="9885294" cy="714947"/>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AF5583-B499-4DDC-A636-E258D41B570A}">
      <dsp:nvSpPr>
        <dsp:cNvPr id="0" name=""/>
        <dsp:cNvSpPr/>
      </dsp:nvSpPr>
      <dsp:spPr>
        <a:xfrm>
          <a:off x="216271" y="164219"/>
          <a:ext cx="393221" cy="39322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3421708-3DBB-445E-AE4A-ED368AAC45B6}">
      <dsp:nvSpPr>
        <dsp:cNvPr id="0" name=""/>
        <dsp:cNvSpPr/>
      </dsp:nvSpPr>
      <dsp:spPr>
        <a:xfrm>
          <a:off x="825764" y="3356"/>
          <a:ext cx="9059529" cy="714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665" tIns="75665" rIns="75665" bIns="75665" numCol="1" spcCol="1270" anchor="ctr" anchorCtr="0">
          <a:noAutofit/>
        </a:bodyPr>
        <a:lstStyle/>
        <a:p>
          <a:pPr marL="0" lvl="0" indent="0" algn="l" defTabSz="844550">
            <a:lnSpc>
              <a:spcPct val="90000"/>
            </a:lnSpc>
            <a:spcBef>
              <a:spcPct val="0"/>
            </a:spcBef>
            <a:spcAft>
              <a:spcPct val="35000"/>
            </a:spcAft>
            <a:buNone/>
          </a:pPr>
          <a:r>
            <a:rPr lang="en-US" sz="1900" kern="1200" dirty="0">
              <a:solidFill>
                <a:schemeClr val="tx1"/>
              </a:solidFill>
            </a:rPr>
            <a:t>Baseline assessment to capture capabilities, needs and opportunities per organization</a:t>
          </a:r>
        </a:p>
      </dsp:txBody>
      <dsp:txXfrm>
        <a:off x="825764" y="3356"/>
        <a:ext cx="9059529" cy="714947"/>
      </dsp:txXfrm>
    </dsp:sp>
    <dsp:sp modelId="{083FDCE8-E60E-4880-BF86-227E9A842AE1}">
      <dsp:nvSpPr>
        <dsp:cNvPr id="0" name=""/>
        <dsp:cNvSpPr/>
      </dsp:nvSpPr>
      <dsp:spPr>
        <a:xfrm>
          <a:off x="0" y="897040"/>
          <a:ext cx="9885294" cy="714947"/>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C69E44-C9D3-48AF-9726-BDED0C251417}">
      <dsp:nvSpPr>
        <dsp:cNvPr id="0" name=""/>
        <dsp:cNvSpPr/>
      </dsp:nvSpPr>
      <dsp:spPr>
        <a:xfrm>
          <a:off x="216271" y="1057904"/>
          <a:ext cx="393221" cy="39322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7492974-3426-40E6-9E16-EF3B0DBFFEF6}">
      <dsp:nvSpPr>
        <dsp:cNvPr id="0" name=""/>
        <dsp:cNvSpPr/>
      </dsp:nvSpPr>
      <dsp:spPr>
        <a:xfrm>
          <a:off x="825764" y="897040"/>
          <a:ext cx="9059529" cy="714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665" tIns="75665" rIns="75665" bIns="75665" numCol="1" spcCol="1270" anchor="ctr" anchorCtr="0">
          <a:noAutofit/>
        </a:bodyPr>
        <a:lstStyle/>
        <a:p>
          <a:pPr marL="0" lvl="0" indent="0" algn="l" defTabSz="844550">
            <a:lnSpc>
              <a:spcPct val="90000"/>
            </a:lnSpc>
            <a:spcBef>
              <a:spcPct val="0"/>
            </a:spcBef>
            <a:spcAft>
              <a:spcPct val="35000"/>
            </a:spcAft>
            <a:buNone/>
          </a:pPr>
          <a:r>
            <a:rPr lang="en-US" sz="1900" kern="1200" dirty="0">
              <a:solidFill>
                <a:schemeClr val="tx1"/>
              </a:solidFill>
            </a:rPr>
            <a:t>Orgs. return baseline assessment </a:t>
          </a:r>
        </a:p>
      </dsp:txBody>
      <dsp:txXfrm>
        <a:off x="825764" y="897040"/>
        <a:ext cx="9059529" cy="714947"/>
      </dsp:txXfrm>
    </dsp:sp>
    <dsp:sp modelId="{081B5B57-57D8-400A-898F-E87F41DE2A9F}">
      <dsp:nvSpPr>
        <dsp:cNvPr id="0" name=""/>
        <dsp:cNvSpPr/>
      </dsp:nvSpPr>
      <dsp:spPr>
        <a:xfrm>
          <a:off x="0" y="1790725"/>
          <a:ext cx="9885294" cy="714947"/>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0040CD4-2A02-46D1-9947-5FE5A03300B5}">
      <dsp:nvSpPr>
        <dsp:cNvPr id="0" name=""/>
        <dsp:cNvSpPr/>
      </dsp:nvSpPr>
      <dsp:spPr>
        <a:xfrm>
          <a:off x="216271" y="1951588"/>
          <a:ext cx="393221" cy="39322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3823DED-A316-4121-AE54-B8AD9BD7339A}">
      <dsp:nvSpPr>
        <dsp:cNvPr id="0" name=""/>
        <dsp:cNvSpPr/>
      </dsp:nvSpPr>
      <dsp:spPr>
        <a:xfrm>
          <a:off x="825764" y="1790725"/>
          <a:ext cx="9059529" cy="714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665" tIns="75665" rIns="75665" bIns="75665" numCol="1" spcCol="1270" anchor="ctr" anchorCtr="0">
          <a:noAutofit/>
        </a:bodyPr>
        <a:lstStyle/>
        <a:p>
          <a:pPr marL="0" lvl="0" indent="0" algn="l" defTabSz="844550">
            <a:lnSpc>
              <a:spcPct val="90000"/>
            </a:lnSpc>
            <a:spcBef>
              <a:spcPct val="0"/>
            </a:spcBef>
            <a:spcAft>
              <a:spcPct val="35000"/>
            </a:spcAft>
            <a:buNone/>
          </a:pPr>
          <a:r>
            <a:rPr lang="en-US" sz="1900" kern="1200" dirty="0">
              <a:solidFill>
                <a:schemeClr val="tx1"/>
              </a:solidFill>
            </a:rPr>
            <a:t>Lead org facilitates collaboration to complete pilot-site work plan and budget </a:t>
          </a:r>
        </a:p>
      </dsp:txBody>
      <dsp:txXfrm>
        <a:off x="825764" y="1790725"/>
        <a:ext cx="9059529" cy="714947"/>
      </dsp:txXfrm>
    </dsp:sp>
    <dsp:sp modelId="{C321AEB0-11FE-4D9B-A267-2031797A3C67}">
      <dsp:nvSpPr>
        <dsp:cNvPr id="0" name=""/>
        <dsp:cNvSpPr/>
      </dsp:nvSpPr>
      <dsp:spPr>
        <a:xfrm>
          <a:off x="0" y="2684409"/>
          <a:ext cx="9885294" cy="714947"/>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8AB962B-17CC-433A-8534-A063706ADEDD}">
      <dsp:nvSpPr>
        <dsp:cNvPr id="0" name=""/>
        <dsp:cNvSpPr/>
      </dsp:nvSpPr>
      <dsp:spPr>
        <a:xfrm>
          <a:off x="216271" y="2845272"/>
          <a:ext cx="393221" cy="39322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1686E4A-DF99-4A48-9F31-34CD2A189B93}">
      <dsp:nvSpPr>
        <dsp:cNvPr id="0" name=""/>
        <dsp:cNvSpPr/>
      </dsp:nvSpPr>
      <dsp:spPr>
        <a:xfrm>
          <a:off x="825764" y="2684409"/>
          <a:ext cx="9059529" cy="714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665" tIns="75665" rIns="75665" bIns="75665" numCol="1" spcCol="1270" anchor="ctr" anchorCtr="0">
          <a:noAutofit/>
        </a:bodyPr>
        <a:lstStyle/>
        <a:p>
          <a:pPr marL="0" lvl="0" indent="0" algn="l" defTabSz="844550">
            <a:lnSpc>
              <a:spcPct val="90000"/>
            </a:lnSpc>
            <a:spcBef>
              <a:spcPct val="0"/>
            </a:spcBef>
            <a:spcAft>
              <a:spcPct val="35000"/>
            </a:spcAft>
            <a:buNone/>
          </a:pPr>
          <a:r>
            <a:rPr lang="en-US" sz="1900" kern="1200" dirty="0">
              <a:solidFill>
                <a:schemeClr val="tx1"/>
              </a:solidFill>
            </a:rPr>
            <a:t>Contracts, DUA will signed</a:t>
          </a:r>
        </a:p>
      </dsp:txBody>
      <dsp:txXfrm>
        <a:off x="825764" y="2684409"/>
        <a:ext cx="9059529" cy="714947"/>
      </dsp:txXfrm>
    </dsp:sp>
    <dsp:sp modelId="{54C323E1-F308-4A67-91F6-77EDBB38AB60}">
      <dsp:nvSpPr>
        <dsp:cNvPr id="0" name=""/>
        <dsp:cNvSpPr/>
      </dsp:nvSpPr>
      <dsp:spPr>
        <a:xfrm>
          <a:off x="0" y="3578093"/>
          <a:ext cx="9885294" cy="714947"/>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FD72FBA-9C02-4CB5-998C-127B3B365A0A}">
      <dsp:nvSpPr>
        <dsp:cNvPr id="0" name=""/>
        <dsp:cNvSpPr/>
      </dsp:nvSpPr>
      <dsp:spPr>
        <a:xfrm>
          <a:off x="216271" y="3738957"/>
          <a:ext cx="393221" cy="393221"/>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E2CCB6D-05F5-4182-9C62-3CDEC50DD835}">
      <dsp:nvSpPr>
        <dsp:cNvPr id="0" name=""/>
        <dsp:cNvSpPr/>
      </dsp:nvSpPr>
      <dsp:spPr>
        <a:xfrm>
          <a:off x="825764" y="3578093"/>
          <a:ext cx="9059529" cy="7149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665" tIns="75665" rIns="75665" bIns="75665" numCol="1" spcCol="1270" anchor="ctr" anchorCtr="0">
          <a:noAutofit/>
        </a:bodyPr>
        <a:lstStyle/>
        <a:p>
          <a:pPr marL="0" lvl="0" indent="0" algn="l" defTabSz="844550">
            <a:lnSpc>
              <a:spcPct val="90000"/>
            </a:lnSpc>
            <a:spcBef>
              <a:spcPct val="0"/>
            </a:spcBef>
            <a:spcAft>
              <a:spcPct val="35000"/>
            </a:spcAft>
            <a:buNone/>
          </a:pPr>
          <a:r>
            <a:rPr lang="en-US" sz="1900" b="1" kern="1200" dirty="0">
              <a:solidFill>
                <a:schemeClr val="tx1"/>
              </a:solidFill>
            </a:rPr>
            <a:t>Implementation process (of Bundles) Begins </a:t>
          </a:r>
          <a:endParaRPr lang="en-US" sz="1900" kern="1200" dirty="0">
            <a:solidFill>
              <a:schemeClr val="tx1"/>
            </a:solidFill>
          </a:endParaRPr>
        </a:p>
      </dsp:txBody>
      <dsp:txXfrm>
        <a:off x="825764" y="3578093"/>
        <a:ext cx="9059529" cy="71494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657CD3-91D1-4FD8-BAF6-030768B49B4E}">
      <dsp:nvSpPr>
        <dsp:cNvPr id="0" name=""/>
        <dsp:cNvSpPr/>
      </dsp:nvSpPr>
      <dsp:spPr>
        <a:xfrm>
          <a:off x="0" y="57540"/>
          <a:ext cx="9582409" cy="113954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rPr>
            <a:t>Need to </a:t>
          </a:r>
          <a:r>
            <a:rPr lang="en-US" sz="2000" u="sng" kern="1200" dirty="0">
              <a:solidFill>
                <a:schemeClr val="tx1"/>
              </a:solidFill>
            </a:rPr>
            <a:t>develop capacity </a:t>
          </a:r>
          <a:r>
            <a:rPr lang="en-US" sz="2000" kern="1200" dirty="0">
              <a:solidFill>
                <a:schemeClr val="tx1"/>
              </a:solidFill>
            </a:rPr>
            <a:t>to integrate equity “ways of doing” into day to day work of Maternal Safety Workgroup organizations      - HEIAP (Health equity in all processes)</a:t>
          </a:r>
        </a:p>
      </dsp:txBody>
      <dsp:txXfrm>
        <a:off x="55628" y="113168"/>
        <a:ext cx="9471153" cy="1028289"/>
      </dsp:txXfrm>
    </dsp:sp>
    <dsp:sp modelId="{606B5300-AC07-4816-857F-EFD42D489391}">
      <dsp:nvSpPr>
        <dsp:cNvPr id="0" name=""/>
        <dsp:cNvSpPr/>
      </dsp:nvSpPr>
      <dsp:spPr>
        <a:xfrm>
          <a:off x="0" y="1263326"/>
          <a:ext cx="9582409" cy="126477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b="1" kern="1200" dirty="0">
              <a:solidFill>
                <a:schemeClr val="tx1"/>
              </a:solidFill>
            </a:rPr>
            <a:t>Capacity building  (ongoing/structured) </a:t>
          </a:r>
          <a:r>
            <a:rPr lang="en-US" sz="2000" kern="1200" dirty="0">
              <a:solidFill>
                <a:schemeClr val="tx1"/>
              </a:solidFill>
            </a:rPr>
            <a:t>will be required to bring all Maternal safety team organizations and members to a level of equity capacity that achieves measurable results</a:t>
          </a:r>
        </a:p>
      </dsp:txBody>
      <dsp:txXfrm>
        <a:off x="61741" y="1325067"/>
        <a:ext cx="9458927" cy="1141288"/>
      </dsp:txXfrm>
    </dsp:sp>
    <dsp:sp modelId="{005CE0AA-DCC6-4B7D-AC83-41D7E4638175}">
      <dsp:nvSpPr>
        <dsp:cNvPr id="0" name=""/>
        <dsp:cNvSpPr/>
      </dsp:nvSpPr>
      <dsp:spPr>
        <a:xfrm>
          <a:off x="0" y="2594336"/>
          <a:ext cx="9582409" cy="126477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rPr>
            <a:t>Developing equity capacity is a lifelong process and requires a systematic process for  fundamentally changing how we conduct  planning, decision-making, funding, implementation </a:t>
          </a:r>
          <a:r>
            <a:rPr lang="en-US" sz="2000" kern="1200" dirty="0" err="1">
              <a:solidFill>
                <a:schemeClr val="tx1"/>
              </a:solidFill>
            </a:rPr>
            <a:t>etc</a:t>
          </a:r>
          <a:r>
            <a:rPr lang="en-US" sz="2000" kern="1200" dirty="0">
              <a:solidFill>
                <a:schemeClr val="tx1"/>
              </a:solidFill>
            </a:rPr>
            <a:t>….</a:t>
          </a:r>
        </a:p>
      </dsp:txBody>
      <dsp:txXfrm>
        <a:off x="61741" y="2656077"/>
        <a:ext cx="9458927" cy="114128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537BCC0-9D12-4FEF-BCBA-93C5A90FCB5D}" type="datetimeFigureOut">
              <a:rPr lang="en-US" smtClean="0"/>
              <a:t>7/8/2022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E6189D-11C2-4C55-B951-3009D24D17F5}" type="slidenum">
              <a:rPr lang="en-US" smtClean="0"/>
              <a:t>‹#›</a:t>
            </a:fld>
            <a:endParaRPr lang="en-US"/>
          </a:p>
        </p:txBody>
      </p:sp>
    </p:spTree>
    <p:extLst>
      <p:ext uri="{BB962C8B-B14F-4D97-AF65-F5344CB8AC3E}">
        <p14:creationId xmlns:p14="http://schemas.microsoft.com/office/powerpoint/2010/main" val="3151185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B1999A8-2613-482D-A611-C2BE9227B33F}" type="slidenum">
              <a:rPr lang="en-US" smtClean="0"/>
              <a:t>4</a:t>
            </a:fld>
            <a:endParaRPr lang="en-US"/>
          </a:p>
        </p:txBody>
      </p:sp>
    </p:spTree>
    <p:extLst>
      <p:ext uri="{BB962C8B-B14F-4D97-AF65-F5344CB8AC3E}">
        <p14:creationId xmlns:p14="http://schemas.microsoft.com/office/powerpoint/2010/main" val="2094032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We are also challenged with eventually integrating equity into the existing hospital-based bundles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B1999A8-2613-482D-A611-C2BE9227B33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7135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CB1999A8-2613-482D-A611-C2BE9227B33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2748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E825C5-D98E-48BC-A250-B57CF4B54FCA}"/>
              </a:ext>
            </a:extLst>
          </p:cNvPr>
          <p:cNvSpPr>
            <a:spLocks noGrp="1"/>
          </p:cNvSpPr>
          <p:nvPr>
            <p:ph type="ctrTitle" hasCustomPrompt="1"/>
          </p:nvPr>
        </p:nvSpPr>
        <p:spPr>
          <a:xfrm>
            <a:off x="333376" y="2705101"/>
            <a:ext cx="10629899" cy="1243013"/>
          </a:xfrm>
        </p:spPr>
        <p:txBody>
          <a:bodyPr anchor="b">
            <a:normAutofit/>
          </a:bodyPr>
          <a:lstStyle>
            <a:lvl1pPr algn="ctr">
              <a:defRPr sz="4000"/>
            </a:lvl1pPr>
          </a:lstStyle>
          <a:p>
            <a:r>
              <a:rPr lang="en-US" dirty="0"/>
              <a:t>ALLIANCE FOR INNOVATION ON MATERNAL HEALTH COMMUNITY CARE INITIATIVE (AIM CCI)</a:t>
            </a:r>
          </a:p>
        </p:txBody>
      </p:sp>
      <p:sp>
        <p:nvSpPr>
          <p:cNvPr id="3" name="Subtitle 2">
            <a:extLst>
              <a:ext uri="{FF2B5EF4-FFF2-40B4-BE49-F238E27FC236}">
                <a16:creationId xmlns:a16="http://schemas.microsoft.com/office/drawing/2014/main" id="{5DC1FDA5-2100-4533-9EC7-EE8204592A96}"/>
              </a:ext>
            </a:extLst>
          </p:cNvPr>
          <p:cNvSpPr>
            <a:spLocks noGrp="1"/>
          </p:cNvSpPr>
          <p:nvPr>
            <p:ph type="subTitle" idx="1"/>
          </p:nvPr>
        </p:nvSpPr>
        <p:spPr>
          <a:xfrm>
            <a:off x="1428751" y="404018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pic>
        <p:nvPicPr>
          <p:cNvPr id="7" name="Picture 6" descr="A close up of a logo&#10;&#10;Description automatically generated">
            <a:extLst>
              <a:ext uri="{FF2B5EF4-FFF2-40B4-BE49-F238E27FC236}">
                <a16:creationId xmlns:a16="http://schemas.microsoft.com/office/drawing/2014/main" id="{9F44B561-BA7A-4D2A-9F37-EB562F1DBB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6022" y="106532"/>
            <a:ext cx="10016729" cy="2861923"/>
          </a:xfrm>
          <a:prstGeom prst="rect">
            <a:avLst/>
          </a:prstGeom>
        </p:spPr>
      </p:pic>
      <p:sp>
        <p:nvSpPr>
          <p:cNvPr id="8" name="Date Placeholder 7">
            <a:extLst>
              <a:ext uri="{FF2B5EF4-FFF2-40B4-BE49-F238E27FC236}">
                <a16:creationId xmlns:a16="http://schemas.microsoft.com/office/drawing/2014/main" id="{4C1DFE65-6974-4344-B19B-1E6638E54444}"/>
              </a:ext>
            </a:extLst>
          </p:cNvPr>
          <p:cNvSpPr>
            <a:spLocks noGrp="1"/>
          </p:cNvSpPr>
          <p:nvPr>
            <p:ph type="dt" sz="half" idx="10"/>
          </p:nvPr>
        </p:nvSpPr>
        <p:spPr/>
        <p:txBody>
          <a:bodyPr/>
          <a:lstStyle/>
          <a:p>
            <a:fld id="{C6A1615D-45C8-486B-890D-5FA8BC8467C0}" type="datetimeFigureOut">
              <a:rPr lang="en-US" smtClean="0"/>
              <a:t>7/8/2022</a:t>
            </a:fld>
            <a:endParaRPr lang="en-US" dirty="0"/>
          </a:p>
        </p:txBody>
      </p:sp>
      <p:sp>
        <p:nvSpPr>
          <p:cNvPr id="10" name="Footer Placeholder 9">
            <a:extLst>
              <a:ext uri="{FF2B5EF4-FFF2-40B4-BE49-F238E27FC236}">
                <a16:creationId xmlns:a16="http://schemas.microsoft.com/office/drawing/2014/main" id="{89D49DA7-E6BC-4989-BDAF-FA737A471AC6}"/>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7C719AF6-A383-4A2B-8C87-96C10B545647}"/>
              </a:ext>
            </a:extLst>
          </p:cNvPr>
          <p:cNvSpPr>
            <a:spLocks noGrp="1"/>
          </p:cNvSpPr>
          <p:nvPr>
            <p:ph type="sldNum" sz="quarter" idx="12"/>
          </p:nvPr>
        </p:nvSpPr>
        <p:spPr/>
        <p:txBody>
          <a:bodyPr/>
          <a:lstStyle/>
          <a:p>
            <a:fld id="{4680504C-B375-4366-9498-FA3349EA7D64}" type="slidenum">
              <a:rPr lang="en-US" smtClean="0"/>
              <a:t>‹#›</a:t>
            </a:fld>
            <a:endParaRPr lang="en-US" dirty="0"/>
          </a:p>
        </p:txBody>
      </p:sp>
    </p:spTree>
    <p:extLst>
      <p:ext uri="{BB962C8B-B14F-4D97-AF65-F5344CB8AC3E}">
        <p14:creationId xmlns:p14="http://schemas.microsoft.com/office/powerpoint/2010/main" val="1796836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78A69D-3440-45B0-A8FC-AC88898829B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817ACCE-0C54-4174-B233-BCEFAE038FE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2CF48C-F8A5-4945-92D5-C9144698D51A}"/>
              </a:ext>
            </a:extLst>
          </p:cNvPr>
          <p:cNvSpPr>
            <a:spLocks noGrp="1"/>
          </p:cNvSpPr>
          <p:nvPr>
            <p:ph type="dt" sz="half" idx="10"/>
          </p:nvPr>
        </p:nvSpPr>
        <p:spPr/>
        <p:txBody>
          <a:bodyPr/>
          <a:lstStyle/>
          <a:p>
            <a:fld id="{C6A1615D-45C8-486B-890D-5FA8BC8467C0}" type="datetimeFigureOut">
              <a:rPr lang="en-US" smtClean="0"/>
              <a:t>7/8/2022</a:t>
            </a:fld>
            <a:endParaRPr lang="en-US"/>
          </a:p>
        </p:txBody>
      </p:sp>
      <p:sp>
        <p:nvSpPr>
          <p:cNvPr id="5" name="Footer Placeholder 4">
            <a:extLst>
              <a:ext uri="{FF2B5EF4-FFF2-40B4-BE49-F238E27FC236}">
                <a16:creationId xmlns:a16="http://schemas.microsoft.com/office/drawing/2014/main" id="{C5C9B8F0-54A4-4CAE-8461-5B3AEF0656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FF5696-0F61-40B3-A101-7134D4AA14AA}"/>
              </a:ext>
            </a:extLst>
          </p:cNvPr>
          <p:cNvSpPr>
            <a:spLocks noGrp="1"/>
          </p:cNvSpPr>
          <p:nvPr>
            <p:ph type="sldNum" sz="quarter" idx="12"/>
          </p:nvPr>
        </p:nvSpPr>
        <p:spPr/>
        <p:txBody>
          <a:bodyPr/>
          <a:lstStyle/>
          <a:p>
            <a:fld id="{4680504C-B375-4366-9498-FA3349EA7D64}" type="slidenum">
              <a:rPr lang="en-US" smtClean="0"/>
              <a:t>‹#›</a:t>
            </a:fld>
            <a:endParaRPr lang="en-US"/>
          </a:p>
        </p:txBody>
      </p:sp>
    </p:spTree>
    <p:extLst>
      <p:ext uri="{BB962C8B-B14F-4D97-AF65-F5344CB8AC3E}">
        <p14:creationId xmlns:p14="http://schemas.microsoft.com/office/powerpoint/2010/main" val="22750817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E6344A-5DE5-4BC2-B941-87F51D43AB62}"/>
              </a:ext>
            </a:extLst>
          </p:cNvPr>
          <p:cNvSpPr>
            <a:spLocks noGrp="1"/>
          </p:cNvSpPr>
          <p:nvPr>
            <p:ph type="title" orient="vert"/>
          </p:nvPr>
        </p:nvSpPr>
        <p:spPr>
          <a:xfrm>
            <a:off x="8724901" y="26987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BB047FE-5863-4663-9C34-25CCC8B22452}"/>
              </a:ext>
            </a:extLst>
          </p:cNvPr>
          <p:cNvSpPr>
            <a:spLocks noGrp="1"/>
          </p:cNvSpPr>
          <p:nvPr>
            <p:ph type="body" orient="vert" idx="1"/>
          </p:nvPr>
        </p:nvSpPr>
        <p:spPr>
          <a:xfrm>
            <a:off x="838201" y="279400"/>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56D11C-119B-49BA-84A9-946D8683A87A}"/>
              </a:ext>
            </a:extLst>
          </p:cNvPr>
          <p:cNvSpPr>
            <a:spLocks noGrp="1"/>
          </p:cNvSpPr>
          <p:nvPr>
            <p:ph type="dt" sz="half" idx="10"/>
          </p:nvPr>
        </p:nvSpPr>
        <p:spPr/>
        <p:txBody>
          <a:bodyPr/>
          <a:lstStyle/>
          <a:p>
            <a:fld id="{C6A1615D-45C8-486B-890D-5FA8BC8467C0}" type="datetimeFigureOut">
              <a:rPr lang="en-US" smtClean="0"/>
              <a:t>7/8/2022</a:t>
            </a:fld>
            <a:endParaRPr lang="en-US"/>
          </a:p>
        </p:txBody>
      </p:sp>
      <p:sp>
        <p:nvSpPr>
          <p:cNvPr id="5" name="Footer Placeholder 4">
            <a:extLst>
              <a:ext uri="{FF2B5EF4-FFF2-40B4-BE49-F238E27FC236}">
                <a16:creationId xmlns:a16="http://schemas.microsoft.com/office/drawing/2014/main" id="{72029A1E-BB4A-43BE-BB08-625CA1DFAD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4EECE3-C3F8-451A-A723-55176147E8E2}"/>
              </a:ext>
            </a:extLst>
          </p:cNvPr>
          <p:cNvSpPr>
            <a:spLocks noGrp="1"/>
          </p:cNvSpPr>
          <p:nvPr>
            <p:ph type="sldNum" sz="quarter" idx="12"/>
          </p:nvPr>
        </p:nvSpPr>
        <p:spPr/>
        <p:txBody>
          <a:bodyPr/>
          <a:lstStyle/>
          <a:p>
            <a:fld id="{4680504C-B375-4366-9498-FA3349EA7D64}" type="slidenum">
              <a:rPr lang="en-US" smtClean="0"/>
              <a:t>‹#›</a:t>
            </a:fld>
            <a:endParaRPr lang="en-US"/>
          </a:p>
        </p:txBody>
      </p:sp>
    </p:spTree>
    <p:extLst>
      <p:ext uri="{BB962C8B-B14F-4D97-AF65-F5344CB8AC3E}">
        <p14:creationId xmlns:p14="http://schemas.microsoft.com/office/powerpoint/2010/main" val="975907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1E85F-FDCA-460F-AFD6-34FCF593EF3D}"/>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BDD3C6C-FF7B-40C0-B4DA-C2A4D6D93DC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1" name="Straight Connector 10">
            <a:extLst>
              <a:ext uri="{FF2B5EF4-FFF2-40B4-BE49-F238E27FC236}">
                <a16:creationId xmlns:a16="http://schemas.microsoft.com/office/drawing/2014/main" id="{6800683F-5798-4D8A-8A27-93E3B23B2F76}"/>
              </a:ext>
            </a:extLst>
          </p:cNvPr>
          <p:cNvCxnSpPr>
            <a:cxnSpLocks/>
          </p:cNvCxnSpPr>
          <p:nvPr userDrawn="1"/>
        </p:nvCxnSpPr>
        <p:spPr>
          <a:xfrm>
            <a:off x="119109" y="1362075"/>
            <a:ext cx="8677275" cy="11526"/>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1537702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0DE7D-90A5-4471-9DBD-CAD46A6996A7}"/>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27E3E5F-ED1C-405F-8B3C-80FB6501BCAC}"/>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503425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713230-C9B0-4838-BF6A-0131E60EA8F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66C989-44F1-4CDE-B942-9AB9EE693752}"/>
              </a:ext>
            </a:extLst>
          </p:cNvPr>
          <p:cNvSpPr>
            <a:spLocks noGrp="1"/>
          </p:cNvSpPr>
          <p:nvPr>
            <p:ph sz="half" idx="1"/>
          </p:nvPr>
        </p:nvSpPr>
        <p:spPr>
          <a:xfrm>
            <a:off x="112679" y="1520825"/>
            <a:ext cx="558327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DA9E6B69-F0B8-4302-B96C-B16EC05FEB88}"/>
              </a:ext>
            </a:extLst>
          </p:cNvPr>
          <p:cNvSpPr>
            <a:spLocks noGrp="1"/>
          </p:cNvSpPr>
          <p:nvPr>
            <p:ph sz="half" idx="2"/>
          </p:nvPr>
        </p:nvSpPr>
        <p:spPr>
          <a:xfrm>
            <a:off x="5446679" y="1520825"/>
            <a:ext cx="558327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F817ED83-D63B-43DE-AF63-28C383C97F1E}"/>
              </a:ext>
            </a:extLst>
          </p:cNvPr>
          <p:cNvSpPr>
            <a:spLocks noGrp="1"/>
          </p:cNvSpPr>
          <p:nvPr>
            <p:ph type="dt" sz="half" idx="10"/>
          </p:nvPr>
        </p:nvSpPr>
        <p:spPr/>
        <p:txBody>
          <a:bodyPr/>
          <a:lstStyle/>
          <a:p>
            <a:fld id="{C6A1615D-45C8-486B-890D-5FA8BC8467C0}" type="datetimeFigureOut">
              <a:rPr lang="en-US" smtClean="0"/>
              <a:t>7/8/2022</a:t>
            </a:fld>
            <a:endParaRPr lang="en-US" dirty="0"/>
          </a:p>
        </p:txBody>
      </p:sp>
      <p:sp>
        <p:nvSpPr>
          <p:cNvPr id="9" name="Footer Placeholder 8">
            <a:extLst>
              <a:ext uri="{FF2B5EF4-FFF2-40B4-BE49-F238E27FC236}">
                <a16:creationId xmlns:a16="http://schemas.microsoft.com/office/drawing/2014/main" id="{99A1027D-B8E8-456F-A54F-20EC0FF8488D}"/>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6D237D1A-9665-44C7-8140-834254155DC9}"/>
              </a:ext>
            </a:extLst>
          </p:cNvPr>
          <p:cNvSpPr>
            <a:spLocks noGrp="1"/>
          </p:cNvSpPr>
          <p:nvPr>
            <p:ph type="sldNum" sz="quarter" idx="12"/>
          </p:nvPr>
        </p:nvSpPr>
        <p:spPr/>
        <p:txBody>
          <a:bodyPr/>
          <a:lstStyle/>
          <a:p>
            <a:fld id="{4680504C-B375-4366-9498-FA3349EA7D64}" type="slidenum">
              <a:rPr lang="en-US" smtClean="0"/>
              <a:t>‹#›</a:t>
            </a:fld>
            <a:endParaRPr lang="en-US" dirty="0"/>
          </a:p>
        </p:txBody>
      </p:sp>
    </p:spTree>
    <p:extLst>
      <p:ext uri="{BB962C8B-B14F-4D97-AF65-F5344CB8AC3E}">
        <p14:creationId xmlns:p14="http://schemas.microsoft.com/office/powerpoint/2010/main" val="3693081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A8FEDE-3408-41AE-B7E9-95452C313292}"/>
              </a:ext>
            </a:extLst>
          </p:cNvPr>
          <p:cNvSpPr>
            <a:spLocks noGrp="1"/>
          </p:cNvSpPr>
          <p:nvPr>
            <p:ph type="title"/>
          </p:nvPr>
        </p:nvSpPr>
        <p:spPr>
          <a:xfrm>
            <a:off x="230188" y="136526"/>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6E5BBD6-6453-4C93-B700-F0EC9754B531}"/>
              </a:ext>
            </a:extLst>
          </p:cNvPr>
          <p:cNvSpPr>
            <a:spLocks noGrp="1"/>
          </p:cNvSpPr>
          <p:nvPr>
            <p:ph type="body" idx="1"/>
          </p:nvPr>
        </p:nvSpPr>
        <p:spPr>
          <a:xfrm>
            <a:off x="220664" y="1576388"/>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B1C7FFE-5660-4FB5-853C-D807A54BE345}"/>
              </a:ext>
            </a:extLst>
          </p:cNvPr>
          <p:cNvSpPr>
            <a:spLocks noGrp="1"/>
          </p:cNvSpPr>
          <p:nvPr>
            <p:ph sz="half" idx="2"/>
          </p:nvPr>
        </p:nvSpPr>
        <p:spPr>
          <a:xfrm>
            <a:off x="220664" y="2400300"/>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61E1AE9-6663-417D-9DE8-BDA9A332DC79}"/>
              </a:ext>
            </a:extLst>
          </p:cNvPr>
          <p:cNvSpPr>
            <a:spLocks noGrp="1"/>
          </p:cNvSpPr>
          <p:nvPr>
            <p:ph type="body" sz="quarter" idx="3"/>
          </p:nvPr>
        </p:nvSpPr>
        <p:spPr>
          <a:xfrm>
            <a:off x="5553075" y="1576388"/>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6B22E81-62AB-4AC7-8723-B3C62984D58E}"/>
              </a:ext>
            </a:extLst>
          </p:cNvPr>
          <p:cNvSpPr>
            <a:spLocks noGrp="1"/>
          </p:cNvSpPr>
          <p:nvPr>
            <p:ph sz="quarter" idx="4"/>
          </p:nvPr>
        </p:nvSpPr>
        <p:spPr>
          <a:xfrm>
            <a:off x="5553075" y="2400300"/>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1AEC013B-8FDF-4BD8-A356-71BC137F515A}"/>
              </a:ext>
            </a:extLst>
          </p:cNvPr>
          <p:cNvSpPr>
            <a:spLocks noGrp="1"/>
          </p:cNvSpPr>
          <p:nvPr>
            <p:ph type="dt" sz="half" idx="10"/>
          </p:nvPr>
        </p:nvSpPr>
        <p:spPr/>
        <p:txBody>
          <a:bodyPr/>
          <a:lstStyle/>
          <a:p>
            <a:fld id="{C6A1615D-45C8-486B-890D-5FA8BC8467C0}" type="datetimeFigureOut">
              <a:rPr lang="en-US" smtClean="0"/>
              <a:t>7/8/2022</a:t>
            </a:fld>
            <a:endParaRPr lang="en-US"/>
          </a:p>
        </p:txBody>
      </p:sp>
      <p:sp>
        <p:nvSpPr>
          <p:cNvPr id="8" name="Footer Placeholder 7">
            <a:extLst>
              <a:ext uri="{FF2B5EF4-FFF2-40B4-BE49-F238E27FC236}">
                <a16:creationId xmlns:a16="http://schemas.microsoft.com/office/drawing/2014/main" id="{C9E41D0F-8764-4D51-B7BE-CAE8CEA9853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1931F7E-8298-40F3-BF78-1647BE06B9DF}"/>
              </a:ext>
            </a:extLst>
          </p:cNvPr>
          <p:cNvSpPr>
            <a:spLocks noGrp="1"/>
          </p:cNvSpPr>
          <p:nvPr>
            <p:ph type="sldNum" sz="quarter" idx="12"/>
          </p:nvPr>
        </p:nvSpPr>
        <p:spPr/>
        <p:txBody>
          <a:bodyPr/>
          <a:lstStyle/>
          <a:p>
            <a:fld id="{4680504C-B375-4366-9498-FA3349EA7D64}" type="slidenum">
              <a:rPr lang="en-US" smtClean="0"/>
              <a:t>‹#›</a:t>
            </a:fld>
            <a:endParaRPr lang="en-US"/>
          </a:p>
        </p:txBody>
      </p:sp>
    </p:spTree>
    <p:extLst>
      <p:ext uri="{BB962C8B-B14F-4D97-AF65-F5344CB8AC3E}">
        <p14:creationId xmlns:p14="http://schemas.microsoft.com/office/powerpoint/2010/main" val="690211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76AEE-7047-4DE7-817D-A147D699F21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8CB6E3D-AE29-40D7-94AF-1A9C24FD50A0}"/>
              </a:ext>
            </a:extLst>
          </p:cNvPr>
          <p:cNvSpPr>
            <a:spLocks noGrp="1"/>
          </p:cNvSpPr>
          <p:nvPr>
            <p:ph type="dt" sz="half" idx="10"/>
          </p:nvPr>
        </p:nvSpPr>
        <p:spPr/>
        <p:txBody>
          <a:bodyPr/>
          <a:lstStyle/>
          <a:p>
            <a:fld id="{C6A1615D-45C8-486B-890D-5FA8BC8467C0}" type="datetimeFigureOut">
              <a:rPr lang="en-US" smtClean="0"/>
              <a:t>7/8/2022</a:t>
            </a:fld>
            <a:endParaRPr lang="en-US"/>
          </a:p>
        </p:txBody>
      </p:sp>
      <p:sp>
        <p:nvSpPr>
          <p:cNvPr id="4" name="Footer Placeholder 3">
            <a:extLst>
              <a:ext uri="{FF2B5EF4-FFF2-40B4-BE49-F238E27FC236}">
                <a16:creationId xmlns:a16="http://schemas.microsoft.com/office/drawing/2014/main" id="{D4F0ADA8-1D38-4D07-895B-261EE953843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366FA52-9FC2-4EF0-8C3F-35CE7CD42568}"/>
              </a:ext>
            </a:extLst>
          </p:cNvPr>
          <p:cNvSpPr>
            <a:spLocks noGrp="1"/>
          </p:cNvSpPr>
          <p:nvPr>
            <p:ph type="sldNum" sz="quarter" idx="12"/>
          </p:nvPr>
        </p:nvSpPr>
        <p:spPr/>
        <p:txBody>
          <a:bodyPr/>
          <a:lstStyle/>
          <a:p>
            <a:fld id="{4680504C-B375-4366-9498-FA3349EA7D64}" type="slidenum">
              <a:rPr lang="en-US" smtClean="0"/>
              <a:t>‹#›</a:t>
            </a:fld>
            <a:endParaRPr lang="en-US"/>
          </a:p>
        </p:txBody>
      </p:sp>
    </p:spTree>
    <p:extLst>
      <p:ext uri="{BB962C8B-B14F-4D97-AF65-F5344CB8AC3E}">
        <p14:creationId xmlns:p14="http://schemas.microsoft.com/office/powerpoint/2010/main" val="1305958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84D069D-7DDD-4FF5-9B8A-40F44D10D1F2}"/>
              </a:ext>
            </a:extLst>
          </p:cNvPr>
          <p:cNvSpPr>
            <a:spLocks noGrp="1"/>
          </p:cNvSpPr>
          <p:nvPr>
            <p:ph type="dt" sz="half" idx="10"/>
          </p:nvPr>
        </p:nvSpPr>
        <p:spPr/>
        <p:txBody>
          <a:bodyPr/>
          <a:lstStyle/>
          <a:p>
            <a:fld id="{C6A1615D-45C8-486B-890D-5FA8BC8467C0}" type="datetimeFigureOut">
              <a:rPr lang="en-US" smtClean="0"/>
              <a:t>7/8/2022</a:t>
            </a:fld>
            <a:endParaRPr lang="en-US"/>
          </a:p>
        </p:txBody>
      </p:sp>
      <p:sp>
        <p:nvSpPr>
          <p:cNvPr id="3" name="Footer Placeholder 2">
            <a:extLst>
              <a:ext uri="{FF2B5EF4-FFF2-40B4-BE49-F238E27FC236}">
                <a16:creationId xmlns:a16="http://schemas.microsoft.com/office/drawing/2014/main" id="{F8BD5C50-2C87-4DCE-850C-14F9E254ACC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7A471AB-013C-4460-95D5-B73736C8C6AA}"/>
              </a:ext>
            </a:extLst>
          </p:cNvPr>
          <p:cNvSpPr>
            <a:spLocks noGrp="1"/>
          </p:cNvSpPr>
          <p:nvPr>
            <p:ph type="sldNum" sz="quarter" idx="12"/>
          </p:nvPr>
        </p:nvSpPr>
        <p:spPr/>
        <p:txBody>
          <a:bodyPr/>
          <a:lstStyle/>
          <a:p>
            <a:fld id="{4680504C-B375-4366-9498-FA3349EA7D64}" type="slidenum">
              <a:rPr lang="en-US" smtClean="0"/>
              <a:t>‹#›</a:t>
            </a:fld>
            <a:endParaRPr lang="en-US"/>
          </a:p>
        </p:txBody>
      </p:sp>
    </p:spTree>
    <p:extLst>
      <p:ext uri="{BB962C8B-B14F-4D97-AF65-F5344CB8AC3E}">
        <p14:creationId xmlns:p14="http://schemas.microsoft.com/office/powerpoint/2010/main" val="29497389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1F7BD-854B-4862-9B50-99765B0D3DE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0BB24D2-5240-4C8F-AA45-95612623051D}"/>
              </a:ext>
            </a:extLst>
          </p:cNvPr>
          <p:cNvSpPr>
            <a:spLocks noGrp="1"/>
          </p:cNvSpPr>
          <p:nvPr>
            <p:ph idx="1"/>
          </p:nvPr>
        </p:nvSpPr>
        <p:spPr>
          <a:xfrm>
            <a:off x="5180012" y="9576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EEB4BCB-BD52-4CB0-95DB-6F54891D8D23}"/>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956698-AC4B-4C44-959F-68662B57EFCB}"/>
              </a:ext>
            </a:extLst>
          </p:cNvPr>
          <p:cNvSpPr>
            <a:spLocks noGrp="1"/>
          </p:cNvSpPr>
          <p:nvPr>
            <p:ph type="dt" sz="half" idx="10"/>
          </p:nvPr>
        </p:nvSpPr>
        <p:spPr/>
        <p:txBody>
          <a:bodyPr/>
          <a:lstStyle/>
          <a:p>
            <a:fld id="{C6A1615D-45C8-486B-890D-5FA8BC8467C0}" type="datetimeFigureOut">
              <a:rPr lang="en-US" smtClean="0"/>
              <a:t>7/8/2022</a:t>
            </a:fld>
            <a:endParaRPr lang="en-US"/>
          </a:p>
        </p:txBody>
      </p:sp>
      <p:sp>
        <p:nvSpPr>
          <p:cNvPr id="6" name="Footer Placeholder 5">
            <a:extLst>
              <a:ext uri="{FF2B5EF4-FFF2-40B4-BE49-F238E27FC236}">
                <a16:creationId xmlns:a16="http://schemas.microsoft.com/office/drawing/2014/main" id="{CB02B849-AE3E-4A6E-91B6-769F5E6F9AA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E98202-9A16-41AF-93AE-C0D4A341F484}"/>
              </a:ext>
            </a:extLst>
          </p:cNvPr>
          <p:cNvSpPr>
            <a:spLocks noGrp="1"/>
          </p:cNvSpPr>
          <p:nvPr>
            <p:ph type="sldNum" sz="quarter" idx="12"/>
          </p:nvPr>
        </p:nvSpPr>
        <p:spPr/>
        <p:txBody>
          <a:bodyPr/>
          <a:lstStyle/>
          <a:p>
            <a:fld id="{4680504C-B375-4366-9498-FA3349EA7D64}" type="slidenum">
              <a:rPr lang="en-US" smtClean="0"/>
              <a:t>‹#›</a:t>
            </a:fld>
            <a:endParaRPr lang="en-US"/>
          </a:p>
        </p:txBody>
      </p:sp>
    </p:spTree>
    <p:extLst>
      <p:ext uri="{BB962C8B-B14F-4D97-AF65-F5344CB8AC3E}">
        <p14:creationId xmlns:p14="http://schemas.microsoft.com/office/powerpoint/2010/main" val="2794398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3D3F7-A017-4767-93D4-DF69EF8B46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EFEBA38-76D3-41F8-BD4C-4DE6F11B3D70}"/>
              </a:ext>
            </a:extLst>
          </p:cNvPr>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7B79D8D0-52CD-45E5-A8DE-5728202B2683}"/>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91CEB1-6897-43BE-842C-240D34928238}"/>
              </a:ext>
            </a:extLst>
          </p:cNvPr>
          <p:cNvSpPr>
            <a:spLocks noGrp="1"/>
          </p:cNvSpPr>
          <p:nvPr>
            <p:ph type="dt" sz="half" idx="10"/>
          </p:nvPr>
        </p:nvSpPr>
        <p:spPr/>
        <p:txBody>
          <a:bodyPr/>
          <a:lstStyle/>
          <a:p>
            <a:fld id="{C6A1615D-45C8-486B-890D-5FA8BC8467C0}" type="datetimeFigureOut">
              <a:rPr lang="en-US" smtClean="0"/>
              <a:t>7/8/2022</a:t>
            </a:fld>
            <a:endParaRPr lang="en-US"/>
          </a:p>
        </p:txBody>
      </p:sp>
      <p:sp>
        <p:nvSpPr>
          <p:cNvPr id="6" name="Footer Placeholder 5">
            <a:extLst>
              <a:ext uri="{FF2B5EF4-FFF2-40B4-BE49-F238E27FC236}">
                <a16:creationId xmlns:a16="http://schemas.microsoft.com/office/drawing/2014/main" id="{388321B6-B0D0-4280-8212-0DF1143B7A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30AE5C-611F-4F5B-B10E-C32A0698BC5F}"/>
              </a:ext>
            </a:extLst>
          </p:cNvPr>
          <p:cNvSpPr>
            <a:spLocks noGrp="1"/>
          </p:cNvSpPr>
          <p:nvPr>
            <p:ph type="sldNum" sz="quarter" idx="12"/>
          </p:nvPr>
        </p:nvSpPr>
        <p:spPr/>
        <p:txBody>
          <a:bodyPr/>
          <a:lstStyle/>
          <a:p>
            <a:fld id="{4680504C-B375-4366-9498-FA3349EA7D64}" type="slidenum">
              <a:rPr lang="en-US" smtClean="0"/>
              <a:t>‹#›</a:t>
            </a:fld>
            <a:endParaRPr lang="en-US"/>
          </a:p>
        </p:txBody>
      </p:sp>
    </p:spTree>
    <p:extLst>
      <p:ext uri="{BB962C8B-B14F-4D97-AF65-F5344CB8AC3E}">
        <p14:creationId xmlns:p14="http://schemas.microsoft.com/office/powerpoint/2010/main" val="3399066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B85C9A-43D4-49AB-9B38-B2977EE708B7}"/>
              </a:ext>
            </a:extLst>
          </p:cNvPr>
          <p:cNvSpPr>
            <a:spLocks noGrp="1"/>
          </p:cNvSpPr>
          <p:nvPr>
            <p:ph type="title"/>
          </p:nvPr>
        </p:nvSpPr>
        <p:spPr>
          <a:xfrm>
            <a:off x="119110" y="228602"/>
            <a:ext cx="10910841" cy="1145001"/>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8240B85D-0C65-4299-B49E-A0CCEABCD691}"/>
              </a:ext>
            </a:extLst>
          </p:cNvPr>
          <p:cNvSpPr>
            <a:spLocks noGrp="1"/>
          </p:cNvSpPr>
          <p:nvPr>
            <p:ph type="body" idx="1"/>
          </p:nvPr>
        </p:nvSpPr>
        <p:spPr>
          <a:xfrm>
            <a:off x="119110" y="1504952"/>
            <a:ext cx="10910841" cy="447675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070E54-C7D6-4A97-AEE6-46C7ADE5628D}"/>
              </a:ext>
            </a:extLst>
          </p:cNvPr>
          <p:cNvSpPr>
            <a:spLocks noGrp="1"/>
          </p:cNvSpPr>
          <p:nvPr>
            <p:ph type="dt" sz="half" idx="2"/>
          </p:nvPr>
        </p:nvSpPr>
        <p:spPr>
          <a:xfrm>
            <a:off x="9296402" y="6172201"/>
            <a:ext cx="866775" cy="431800"/>
          </a:xfrm>
          <a:prstGeom prst="rect">
            <a:avLst/>
          </a:prstGeom>
        </p:spPr>
        <p:txBody>
          <a:bodyPr vert="horz" lIns="91440" tIns="45720" rIns="91440" bIns="45720" rtlCol="0" anchor="ctr"/>
          <a:lstStyle>
            <a:lvl1pPr algn="l">
              <a:defRPr sz="1200">
                <a:solidFill>
                  <a:schemeClr val="tx1">
                    <a:tint val="75000"/>
                  </a:schemeClr>
                </a:solidFill>
              </a:defRPr>
            </a:lvl1pPr>
          </a:lstStyle>
          <a:p>
            <a:fld id="{C6A1615D-45C8-486B-890D-5FA8BC8467C0}" type="datetimeFigureOut">
              <a:rPr lang="en-US" smtClean="0"/>
              <a:t>7/8/2022</a:t>
            </a:fld>
            <a:endParaRPr lang="en-US" dirty="0"/>
          </a:p>
        </p:txBody>
      </p:sp>
      <p:sp>
        <p:nvSpPr>
          <p:cNvPr id="5" name="Footer Placeholder 4">
            <a:extLst>
              <a:ext uri="{FF2B5EF4-FFF2-40B4-BE49-F238E27FC236}">
                <a16:creationId xmlns:a16="http://schemas.microsoft.com/office/drawing/2014/main" id="{4CD777D8-82FA-45B2-AA7C-0A08B3F5F073}"/>
              </a:ext>
            </a:extLst>
          </p:cNvPr>
          <p:cNvSpPr>
            <a:spLocks noGrp="1"/>
          </p:cNvSpPr>
          <p:nvPr>
            <p:ph type="ftr" sz="quarter" idx="3"/>
          </p:nvPr>
        </p:nvSpPr>
        <p:spPr>
          <a:xfrm>
            <a:off x="6095999" y="6172202"/>
            <a:ext cx="3069719" cy="442911"/>
          </a:xfrm>
          <a:prstGeom prst="rect">
            <a:avLst/>
          </a:prstGeom>
        </p:spPr>
        <p:txBody>
          <a:bodyPr vert="horz" lIns="91440" tIns="45720" rIns="91440" bIns="45720" rtlCol="0" anchor="ctr"/>
          <a:lstStyle>
            <a:lvl1pPr algn="l">
              <a:defRPr sz="1000">
                <a:solidFill>
                  <a:schemeClr val="tx1">
                    <a:tint val="75000"/>
                  </a:schemeClr>
                </a:solidFill>
                <a:latin typeface="+mj-lt"/>
              </a:defRPr>
            </a:lvl1pPr>
          </a:lstStyle>
          <a:p>
            <a:endParaRPr lang="en-US" dirty="0"/>
          </a:p>
        </p:txBody>
      </p:sp>
      <p:sp>
        <p:nvSpPr>
          <p:cNvPr id="6" name="Slide Number Placeholder 5">
            <a:extLst>
              <a:ext uri="{FF2B5EF4-FFF2-40B4-BE49-F238E27FC236}">
                <a16:creationId xmlns:a16="http://schemas.microsoft.com/office/drawing/2014/main" id="{BFE70969-F177-4416-9118-8784A48B8F23}"/>
              </a:ext>
            </a:extLst>
          </p:cNvPr>
          <p:cNvSpPr>
            <a:spLocks noGrp="1"/>
          </p:cNvSpPr>
          <p:nvPr>
            <p:ph type="sldNum" sz="quarter" idx="4"/>
          </p:nvPr>
        </p:nvSpPr>
        <p:spPr>
          <a:xfrm>
            <a:off x="10293858" y="6184901"/>
            <a:ext cx="736093" cy="431800"/>
          </a:xfrm>
          <a:prstGeom prst="rect">
            <a:avLst/>
          </a:prstGeom>
        </p:spPr>
        <p:txBody>
          <a:bodyPr vert="horz" lIns="91440" tIns="45720" rIns="91440" bIns="45720" rtlCol="0" anchor="ctr"/>
          <a:lstStyle>
            <a:lvl1pPr algn="r">
              <a:defRPr sz="1200">
                <a:solidFill>
                  <a:schemeClr val="tx1">
                    <a:tint val="75000"/>
                  </a:schemeClr>
                </a:solidFill>
              </a:defRPr>
            </a:lvl1pPr>
          </a:lstStyle>
          <a:p>
            <a:fld id="{4680504C-B375-4366-9498-FA3349EA7D64}" type="slidenum">
              <a:rPr lang="en-US" smtClean="0"/>
              <a:t>‹#›</a:t>
            </a:fld>
            <a:endParaRPr lang="en-US" dirty="0"/>
          </a:p>
        </p:txBody>
      </p:sp>
      <p:pic>
        <p:nvPicPr>
          <p:cNvPr id="8" name="Picture 7">
            <a:extLst>
              <a:ext uri="{FF2B5EF4-FFF2-40B4-BE49-F238E27FC236}">
                <a16:creationId xmlns:a16="http://schemas.microsoft.com/office/drawing/2014/main" id="{653DF3B0-23AF-4F2E-9C21-12DBD693677E}"/>
              </a:ext>
            </a:extLst>
          </p:cNvPr>
          <p:cNvPicPr>
            <a:picLocks noChangeAspect="1"/>
          </p:cNvPicPr>
          <p:nvPr userDrawn="1"/>
        </p:nvPicPr>
        <p:blipFill>
          <a:blip r:embed="rId13"/>
          <a:stretch>
            <a:fillRect/>
          </a:stretch>
        </p:blipFill>
        <p:spPr>
          <a:xfrm>
            <a:off x="11570208" y="0"/>
            <a:ext cx="621792" cy="6858000"/>
          </a:xfrm>
          <a:prstGeom prst="rect">
            <a:avLst/>
          </a:prstGeom>
          <a:solidFill>
            <a:schemeClr val="bg1">
              <a:lumMod val="60000"/>
              <a:lumOff val="40000"/>
            </a:schemeClr>
          </a:solidFill>
          <a:ln>
            <a:noFill/>
          </a:ln>
        </p:spPr>
      </p:pic>
      <p:sp>
        <p:nvSpPr>
          <p:cNvPr id="13" name="Rectangle 12">
            <a:extLst>
              <a:ext uri="{FF2B5EF4-FFF2-40B4-BE49-F238E27FC236}">
                <a16:creationId xmlns:a16="http://schemas.microsoft.com/office/drawing/2014/main" id="{87AFD91B-08DF-46BE-9B20-44FE73EFABE4}"/>
              </a:ext>
            </a:extLst>
          </p:cNvPr>
          <p:cNvSpPr/>
          <p:nvPr userDrawn="1"/>
        </p:nvSpPr>
        <p:spPr>
          <a:xfrm>
            <a:off x="11570208" y="-1"/>
            <a:ext cx="368126" cy="6853561"/>
          </a:xfrm>
          <a:prstGeom prst="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close up of a piece of paper&#10;&#10;Description automatically generated">
            <a:extLst>
              <a:ext uri="{FF2B5EF4-FFF2-40B4-BE49-F238E27FC236}">
                <a16:creationId xmlns:a16="http://schemas.microsoft.com/office/drawing/2014/main" id="{5522A2A5-EC0A-4EC0-894C-FB501128DA05}"/>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19110" y="5983682"/>
            <a:ext cx="3751554" cy="869878"/>
          </a:xfrm>
          <a:prstGeom prst="rect">
            <a:avLst/>
          </a:prstGeom>
        </p:spPr>
      </p:pic>
    </p:spTree>
    <p:extLst>
      <p:ext uri="{BB962C8B-B14F-4D97-AF65-F5344CB8AC3E}">
        <p14:creationId xmlns:p14="http://schemas.microsoft.com/office/powerpoint/2010/main" val="39353243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1" r:id="rId7"/>
    <p:sldLayoutId id="2147483656" r:id="rId8"/>
    <p:sldLayoutId id="2147483657" r:id="rId9"/>
    <p:sldLayoutId id="2147483658" r:id="rId10"/>
    <p:sldLayoutId id="2147483659" r:id="rId11"/>
  </p:sldLayoutIdLst>
  <p:txStyles>
    <p:titleStyle>
      <a:lvl1pPr algn="l" defTabSz="914377"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248" userDrawn="1">
          <p15:clr>
            <a:srgbClr val="F26B43"/>
          </p15:clr>
        </p15:guide>
        <p15:guide id="2" pos="6960" userDrawn="1">
          <p15:clr>
            <a:srgbClr val="F26B43"/>
          </p15:clr>
        </p15:guide>
        <p15:guide id="3" orient="horz" pos="144" userDrawn="1">
          <p15:clr>
            <a:srgbClr val="F26B43"/>
          </p15:clr>
        </p15:guide>
        <p15:guide id="4" orient="horz" pos="72" userDrawn="1">
          <p15:clr>
            <a:srgbClr val="F26B43"/>
          </p15:clr>
        </p15:guide>
        <p15:guide id="5" pos="7560" userDrawn="1">
          <p15:clr>
            <a:srgbClr val="F26B43"/>
          </p15:clr>
        </p15:guide>
        <p15:guide id="6" pos="72" userDrawn="1">
          <p15:clr>
            <a:srgbClr val="F26B43"/>
          </p15:clr>
        </p15:guide>
        <p15:guide id="7" orient="horz" pos="936" userDrawn="1">
          <p15:clr>
            <a:srgbClr val="F26B43"/>
          </p15:clr>
        </p15:guide>
        <p15:guide id="8" orient="horz" pos="3840" userDrawn="1">
          <p15:clr>
            <a:srgbClr val="F26B43"/>
          </p15:clr>
        </p15:guide>
        <p15:guide id="9" orient="horz" pos="864" userDrawn="1">
          <p15:clr>
            <a:srgbClr val="F26B43"/>
          </p15:clr>
        </p15:guide>
        <p15:guide id="10" orient="horz" pos="3768" userDrawn="1">
          <p15:clr>
            <a:srgbClr val="F26B43"/>
          </p15:clr>
        </p15:guide>
        <p15:guide id="11" orient="horz" pos="420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microsoft.com/office/2018/10/relationships/comments" Target="../comments/modernComment_23D_58D2867E.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diagramDrawing" Target="../diagrams/drawing3.xml"/><Relationship Id="rId3" Type="http://schemas.microsoft.com/office/2018/10/relationships/comments" Target="../comments/modernComment_1EA_6369762.xml"/><Relationship Id="rId7" Type="http://schemas.openxmlformats.org/officeDocument/2006/relationships/diagramColors" Target="../diagrams/colors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microsoft.com/office/2018/10/relationships/comments" Target="../comments/modernComment_23F_3E90051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C487903-232F-44E4-BC2D-2FB7325FAF0D}"/>
              </a:ext>
            </a:extLst>
          </p:cNvPr>
          <p:cNvSpPr>
            <a:spLocks noGrp="1"/>
          </p:cNvSpPr>
          <p:nvPr>
            <p:ph type="ctrTitle"/>
          </p:nvPr>
        </p:nvSpPr>
        <p:spPr/>
        <p:txBody>
          <a:bodyPr/>
          <a:lstStyle/>
          <a:p>
            <a:r>
              <a:rPr lang="en-US" b="1" dirty="0"/>
              <a:t>Insert title</a:t>
            </a:r>
          </a:p>
        </p:txBody>
      </p:sp>
      <p:sp>
        <p:nvSpPr>
          <p:cNvPr id="3" name="Subtitle 2">
            <a:extLst>
              <a:ext uri="{FF2B5EF4-FFF2-40B4-BE49-F238E27FC236}">
                <a16:creationId xmlns:a16="http://schemas.microsoft.com/office/drawing/2014/main" id="{6838C5A2-08AC-4239-A638-0997C0A56566}"/>
              </a:ext>
            </a:extLst>
          </p:cNvPr>
          <p:cNvSpPr>
            <a:spLocks noGrp="1"/>
          </p:cNvSpPr>
          <p:nvPr>
            <p:ph type="subTitle" idx="1"/>
          </p:nvPr>
        </p:nvSpPr>
        <p:spPr/>
        <p:txBody>
          <a:bodyPr/>
          <a:lstStyle/>
          <a:p>
            <a:endParaRPr lang="en-US" dirty="0"/>
          </a:p>
        </p:txBody>
      </p:sp>
      <p:sp>
        <p:nvSpPr>
          <p:cNvPr id="5" name="TextBox 4">
            <a:extLst>
              <a:ext uri="{FF2B5EF4-FFF2-40B4-BE49-F238E27FC236}">
                <a16:creationId xmlns:a16="http://schemas.microsoft.com/office/drawing/2014/main" id="{59BE3C43-6533-473F-98FC-F8F725A4E275}"/>
              </a:ext>
            </a:extLst>
          </p:cNvPr>
          <p:cNvSpPr txBox="1"/>
          <p:nvPr/>
        </p:nvSpPr>
        <p:spPr>
          <a:xfrm>
            <a:off x="3986074" y="5996856"/>
            <a:ext cx="7530283" cy="830997"/>
          </a:xfrm>
          <a:prstGeom prst="rect">
            <a:avLst/>
          </a:prstGeom>
          <a:noFill/>
        </p:spPr>
        <p:txBody>
          <a:bodyPr wrap="square" rtlCol="0">
            <a:spAutoFit/>
          </a:bodyPr>
          <a:lstStyle/>
          <a:p>
            <a:pPr marL="0" marR="0">
              <a:spcBef>
                <a:spcPts val="0"/>
              </a:spcBef>
              <a:spcAft>
                <a:spcPts val="0"/>
              </a:spcAft>
            </a:pPr>
            <a:r>
              <a:rPr lang="en-US" sz="1200" dirty="0">
                <a:solidFill>
                  <a:srgbClr val="000000"/>
                </a:solidFill>
                <a:effectLst/>
                <a:latin typeface="+mj-lt"/>
                <a:ea typeface="Calibri" panose="020F0502020204030204" pitchFamily="34" charset="0"/>
              </a:rPr>
              <a:t>This program is supported  by the Health Resources and Services Administration  (HRSA) of the U.S. Department of Health and Human Services (HHS) under grant number U7BMC33635 Alliance for Innovation on Maternal Health Community Care Initiative (AIM CCI) Cooperative Agreement. This information or content and conclusions are those of the author and should not be construed as the official position or policy of, nor should any endorsements  be inferred by HRSA, HHS, or the U.S. </a:t>
            </a:r>
            <a:r>
              <a:rPr lang="en-US" sz="1200">
                <a:solidFill>
                  <a:srgbClr val="000000"/>
                </a:solidFill>
                <a:effectLst/>
                <a:latin typeface="+mj-lt"/>
                <a:ea typeface="Calibri" panose="020F0502020204030204" pitchFamily="34" charset="0"/>
              </a:rPr>
              <a:t>Government.</a:t>
            </a:r>
            <a:endParaRPr lang="en-US" sz="1200" dirty="0">
              <a:effectLst/>
              <a:latin typeface="+mj-lt"/>
              <a:ea typeface="Calibri" panose="020F0502020204030204" pitchFamily="34" charset="0"/>
            </a:endParaRPr>
          </a:p>
        </p:txBody>
      </p:sp>
    </p:spTree>
    <p:extLst>
      <p:ext uri="{BB962C8B-B14F-4D97-AF65-F5344CB8AC3E}">
        <p14:creationId xmlns:p14="http://schemas.microsoft.com/office/powerpoint/2010/main" val="118569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D4B2C-8591-FA04-8731-9F874CD82305}"/>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69693BB-3091-C7A7-4FCD-0C468BFF9893}"/>
              </a:ext>
            </a:extLst>
          </p:cNvPr>
          <p:cNvSpPr>
            <a:spLocks noGrp="1"/>
          </p:cNvSpPr>
          <p:nvPr>
            <p:ph idx="1"/>
          </p:nvPr>
        </p:nvSpPr>
        <p:spPr>
          <a:xfrm>
            <a:off x="119110" y="1504952"/>
            <a:ext cx="10910841" cy="5124446"/>
          </a:xfrm>
        </p:spPr>
        <p:txBody>
          <a:bodyPr>
            <a:normAutofit fontScale="55000" lnSpcReduction="20000"/>
          </a:bodyPr>
          <a:lstStyle/>
          <a:p>
            <a:pPr marL="0" marR="0" indent="0" algn="just">
              <a:spcBef>
                <a:spcPts val="0"/>
              </a:spcBef>
              <a:spcAft>
                <a:spcPts val="0"/>
              </a:spcAft>
              <a:buNone/>
            </a:pPr>
            <a:r>
              <a:rPr lang="en-US" sz="2500" b="1" dirty="0">
                <a:effectLst/>
                <a:latin typeface="Calibri" panose="020F0502020204030204" pitchFamily="34" charset="0"/>
                <a:ea typeface="Calibri" panose="020F0502020204030204" pitchFamily="34" charset="0"/>
                <a:cs typeface="Times New Roman" panose="02020603050405020304" pitchFamily="18" charset="0"/>
              </a:rPr>
              <a:t>Introduction</a:t>
            </a:r>
            <a:endParaRPr lang="en-US" sz="25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2500" dirty="0">
                <a:effectLst/>
                <a:latin typeface="Calibri" panose="020F0502020204030204" pitchFamily="34" charset="0"/>
                <a:ea typeface="Calibri" panose="020F0502020204030204" pitchFamily="34" charset="0"/>
                <a:cs typeface="Times New Roman" panose="02020603050405020304" pitchFamily="18" charset="0"/>
              </a:rPr>
              <a:t>A fundamental goal of AIM CCI is to achieve equity in maternal health outcomes. While implementation of evidence-based practice is necessary, it is insufficient by itself to achieve implementation of safe, quality care. Equity is a critical component of safe, quality care and requires careful examination, dismantling and restructuring of policies, processes, structures, attitudes, and behaviors that perpetuate inequities. Most of these processes leading to inequities are unseen and are embedded in standard operating and decision-making procedures. Equity must therefore be structured into organizations as a permanent process that guides all decisions and actions toward equity. Achieving the minimal level of capacity to ensure pilot sites can apply an equitable approach to bundle development and implementation may require some technical support before the site begins the bundle implementation.</a:t>
            </a:r>
          </a:p>
          <a:p>
            <a:pPr marL="0" marR="0" indent="0">
              <a:spcBef>
                <a:spcPts val="0"/>
              </a:spcBef>
              <a:spcAft>
                <a:spcPts val="0"/>
              </a:spcAft>
              <a:buNone/>
            </a:pPr>
            <a:r>
              <a:rPr lang="en-US" sz="2500" dirty="0">
                <a:effectLst/>
                <a:latin typeface="Calibri" panose="020F0502020204030204" pitchFamily="34" charset="0"/>
                <a:ea typeface="Calibri" panose="020F0502020204030204" pitchFamily="34" charset="0"/>
                <a:cs typeface="Times New Roman" panose="02020603050405020304" pitchFamily="18" charset="0"/>
              </a:rPr>
              <a:t> </a:t>
            </a:r>
          </a:p>
          <a:p>
            <a:pPr marL="0" marR="0" indent="0" algn="just">
              <a:spcBef>
                <a:spcPts val="0"/>
              </a:spcBef>
              <a:spcAft>
                <a:spcPts val="0"/>
              </a:spcAft>
              <a:buNone/>
            </a:pPr>
            <a:r>
              <a:rPr lang="en-US" sz="2500" b="1" dirty="0">
                <a:effectLst/>
                <a:latin typeface="Calibri" panose="020F0502020204030204" pitchFamily="34" charset="0"/>
                <a:ea typeface="Calibri" panose="020F0502020204030204" pitchFamily="34" charset="0"/>
                <a:cs typeface="Times New Roman" panose="02020603050405020304" pitchFamily="18" charset="0"/>
              </a:rPr>
              <a:t>Maternal health equity</a:t>
            </a:r>
            <a:r>
              <a:rPr lang="en-US" sz="2500" dirty="0">
                <a:effectLst/>
                <a:latin typeface="Calibri" panose="020F0502020204030204" pitchFamily="34" charset="0"/>
                <a:ea typeface="Calibri" panose="020F0502020204030204" pitchFamily="34" charset="0"/>
                <a:cs typeface="Times New Roman" panose="02020603050405020304" pitchFamily="18" charset="0"/>
              </a:rPr>
              <a:t> is an outcome where personal demographics do not predict differences in morbidity/mortality. Maternal health equity exists when:</a:t>
            </a:r>
          </a:p>
          <a:p>
            <a:pPr marL="342900" marR="0" lvl="0" indent="-342900" algn="just">
              <a:lnSpc>
                <a:spcPct val="107000"/>
              </a:lnSpc>
              <a:spcBef>
                <a:spcPts val="0"/>
              </a:spcBef>
              <a:spcAft>
                <a:spcPts val="800"/>
              </a:spcAft>
              <a:buFont typeface="+mj-lt"/>
              <a:buAutoNum type="arabicPeriod"/>
            </a:pPr>
            <a:r>
              <a:rPr lang="en-US" sz="2500" dirty="0">
                <a:effectLst/>
                <a:latin typeface="Calibri" panose="020F0502020204030204" pitchFamily="34" charset="0"/>
                <a:ea typeface="Calibri" panose="020F0502020204030204" pitchFamily="34" charset="0"/>
                <a:cs typeface="Times New Roman" panose="02020603050405020304" pitchFamily="18" charset="0"/>
              </a:rPr>
              <a:t>No one is denied the resources they need to achieve a good maternal health outcome</a:t>
            </a:r>
          </a:p>
          <a:p>
            <a:pPr marL="342900" marR="0" lvl="0" indent="-342900" algn="just">
              <a:lnSpc>
                <a:spcPct val="107000"/>
              </a:lnSpc>
              <a:spcBef>
                <a:spcPts val="0"/>
              </a:spcBef>
              <a:spcAft>
                <a:spcPts val="800"/>
              </a:spcAft>
              <a:buFont typeface="+mj-lt"/>
              <a:buAutoNum type="arabicPeriod"/>
            </a:pPr>
            <a:r>
              <a:rPr lang="en-US" sz="2500" dirty="0">
                <a:effectLst/>
                <a:latin typeface="Calibri" panose="020F0502020204030204" pitchFamily="34" charset="0"/>
                <a:ea typeface="Calibri" panose="020F0502020204030204" pitchFamily="34" charset="0"/>
                <a:cs typeface="Times New Roman" panose="02020603050405020304" pitchFamily="18" charset="0"/>
              </a:rPr>
              <a:t>No population group in need is physically, economically, socially, or psychologically disadvantaged</a:t>
            </a:r>
          </a:p>
          <a:p>
            <a:pPr marL="342900" marR="0" lvl="0" indent="-342900" algn="just">
              <a:lnSpc>
                <a:spcPct val="107000"/>
              </a:lnSpc>
              <a:spcBef>
                <a:spcPts val="0"/>
              </a:spcBef>
              <a:spcAft>
                <a:spcPts val="800"/>
              </a:spcAft>
              <a:buFont typeface="+mj-lt"/>
              <a:buAutoNum type="arabicPeriod"/>
            </a:pPr>
            <a:r>
              <a:rPr lang="en-US" sz="2500" dirty="0">
                <a:effectLst/>
                <a:latin typeface="Calibri" panose="020F0502020204030204" pitchFamily="34" charset="0"/>
                <a:ea typeface="Calibri" panose="020F0502020204030204" pitchFamily="34" charset="0"/>
                <a:cs typeface="Times New Roman" panose="02020603050405020304" pitchFamily="18" charset="0"/>
              </a:rPr>
              <a:t>Outcomes cannot be predicted by race/ethnicity, age, education, income level, or geographic location</a:t>
            </a:r>
          </a:p>
          <a:p>
            <a:pPr marL="228606" marR="0" indent="0">
              <a:spcBef>
                <a:spcPts val="0"/>
              </a:spcBef>
              <a:spcAft>
                <a:spcPts val="0"/>
              </a:spcAft>
              <a:buNone/>
            </a:pPr>
            <a:r>
              <a:rPr lang="en-US" sz="2500" dirty="0">
                <a:effectLst/>
                <a:latin typeface="Calibri" panose="020F0502020204030204" pitchFamily="34" charset="0"/>
                <a:ea typeface="Calibri" panose="020F0502020204030204" pitchFamily="34" charset="0"/>
                <a:cs typeface="Times New Roman" panose="02020603050405020304" pitchFamily="18" charset="0"/>
              </a:rPr>
              <a:t> </a:t>
            </a:r>
          </a:p>
          <a:p>
            <a:pPr marL="0" marR="0" indent="0" algn="just">
              <a:spcBef>
                <a:spcPts val="0"/>
              </a:spcBef>
              <a:spcAft>
                <a:spcPts val="0"/>
              </a:spcAft>
              <a:buNone/>
            </a:pPr>
            <a:r>
              <a:rPr lang="en-US" sz="2500" b="1" dirty="0">
                <a:effectLst/>
                <a:latin typeface="Calibri" panose="020F0502020204030204" pitchFamily="34" charset="0"/>
                <a:ea typeface="Calibri" panose="020F0502020204030204" pitchFamily="34" charset="0"/>
                <a:cs typeface="Times New Roman" panose="02020603050405020304" pitchFamily="18" charset="0"/>
              </a:rPr>
              <a:t>The process of achieving health equity includes:</a:t>
            </a:r>
            <a:endParaRPr lang="en-US" sz="25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07000"/>
              </a:lnSpc>
              <a:spcBef>
                <a:spcPts val="0"/>
              </a:spcBef>
              <a:spcAft>
                <a:spcPts val="800"/>
              </a:spcAft>
              <a:buFont typeface="+mj-lt"/>
              <a:buAutoNum type="arabicPeriod"/>
            </a:pPr>
            <a:r>
              <a:rPr lang="en-US" sz="2500" dirty="0">
                <a:effectLst/>
                <a:latin typeface="Calibri" panose="020F0502020204030204" pitchFamily="34" charset="0"/>
                <a:ea typeface="Calibri" panose="020F0502020204030204" pitchFamily="34" charset="0"/>
                <a:cs typeface="Times New Roman" panose="02020603050405020304" pitchFamily="18" charset="0"/>
              </a:rPr>
              <a:t>providing treatment and resources as needed to ensure different population groups experience no greater than population-proportionate rates of adverse maternal health outcomes.</a:t>
            </a:r>
          </a:p>
          <a:p>
            <a:pPr marL="342900" marR="0" lvl="0" indent="-342900" algn="just">
              <a:lnSpc>
                <a:spcPct val="107000"/>
              </a:lnSpc>
              <a:spcBef>
                <a:spcPts val="0"/>
              </a:spcBef>
              <a:spcAft>
                <a:spcPts val="800"/>
              </a:spcAft>
              <a:buFont typeface="+mj-lt"/>
              <a:buAutoNum type="arabicPeriod"/>
            </a:pPr>
            <a:r>
              <a:rPr lang="en-US" sz="2500" dirty="0">
                <a:effectLst/>
                <a:latin typeface="Calibri" panose="020F0502020204030204" pitchFamily="34" charset="0"/>
                <a:ea typeface="Calibri" panose="020F0502020204030204" pitchFamily="34" charset="0"/>
                <a:cs typeface="Times New Roman" panose="02020603050405020304" pitchFamily="18" charset="0"/>
              </a:rPr>
              <a:t>eliminating inequitable policies, practices, attitudes, and cultural messages that measurably disadvantage some population groups relative to others</a:t>
            </a:r>
          </a:p>
          <a:p>
            <a:pPr marL="342900" marR="0" lvl="0" indent="-342900" algn="just">
              <a:lnSpc>
                <a:spcPct val="107000"/>
              </a:lnSpc>
              <a:spcBef>
                <a:spcPts val="0"/>
              </a:spcBef>
              <a:spcAft>
                <a:spcPts val="800"/>
              </a:spcAft>
              <a:buFont typeface="+mj-lt"/>
              <a:buAutoNum type="arabicPeriod"/>
            </a:pPr>
            <a:r>
              <a:rPr lang="en-US" sz="2500" dirty="0">
                <a:effectLst/>
                <a:latin typeface="Calibri" panose="020F0502020204030204" pitchFamily="34" charset="0"/>
                <a:ea typeface="Calibri" panose="020F0502020204030204" pitchFamily="34" charset="0"/>
                <a:cs typeface="Times New Roman" panose="02020603050405020304" pitchFamily="18" charset="0"/>
              </a:rPr>
              <a:t>correcting the damage that various population groups have experienced as a result of past or present inequitable policies, practices, attitudes, and cultural messages.</a:t>
            </a:r>
          </a:p>
          <a:p>
            <a:pPr marL="342900" marR="0" lvl="0" indent="-342900" algn="just">
              <a:lnSpc>
                <a:spcPct val="107000"/>
              </a:lnSpc>
              <a:spcBef>
                <a:spcPts val="0"/>
              </a:spcBef>
              <a:spcAft>
                <a:spcPts val="800"/>
              </a:spcAft>
              <a:buFont typeface="+mj-lt"/>
              <a:buAutoNum type="arabicPeriod"/>
            </a:pPr>
            <a:r>
              <a:rPr lang="en-US" sz="2500" dirty="0">
                <a:effectLst/>
                <a:latin typeface="Calibri" panose="020F0502020204030204" pitchFamily="34" charset="0"/>
                <a:ea typeface="Calibri" panose="020F0502020204030204" pitchFamily="34" charset="0"/>
                <a:cs typeface="Times New Roman" panose="02020603050405020304" pitchFamily="18" charset="0"/>
              </a:rPr>
              <a:t>addressing the root causes, such as racism, leading to inequities in maternal health</a:t>
            </a:r>
          </a:p>
          <a:p>
            <a:pPr marL="342900" marR="0" lvl="0" indent="-342900" algn="just">
              <a:lnSpc>
                <a:spcPct val="107000"/>
              </a:lnSpc>
              <a:spcBef>
                <a:spcPts val="0"/>
              </a:spcBef>
              <a:spcAft>
                <a:spcPts val="800"/>
              </a:spcAft>
              <a:buFont typeface="+mj-lt"/>
              <a:buAutoNum type="arabicPeriod"/>
            </a:pPr>
            <a:r>
              <a:rPr lang="en-US" sz="2500" dirty="0">
                <a:effectLst/>
                <a:latin typeface="Calibri" panose="020F0502020204030204" pitchFamily="34" charset="0"/>
                <a:ea typeface="Calibri" panose="020F0502020204030204" pitchFamily="34" charset="0"/>
                <a:cs typeface="Times New Roman" panose="02020603050405020304" pitchFamily="18" charset="0"/>
              </a:rPr>
              <a:t>practicing social justice in maternal health</a:t>
            </a:r>
          </a:p>
          <a:p>
            <a:pPr marL="228606" marR="0" indent="0">
              <a:spcBef>
                <a:spcPts val="0"/>
              </a:spcBef>
              <a:spcAft>
                <a:spcPts val="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42143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325DE5-A008-F653-2CD0-E58967B7148D}"/>
              </a:ext>
            </a:extLst>
          </p:cNvPr>
          <p:cNvSpPr>
            <a:spLocks noGrp="1"/>
          </p:cNvSpPr>
          <p:nvPr>
            <p:ph type="title"/>
          </p:nvPr>
        </p:nvSpPr>
        <p:spPr/>
        <p:txBody>
          <a:bodyPr/>
          <a:lstStyle/>
          <a:p>
            <a:r>
              <a:rPr lang="en-US" dirty="0"/>
              <a:t>Data</a:t>
            </a:r>
          </a:p>
        </p:txBody>
      </p:sp>
      <p:sp>
        <p:nvSpPr>
          <p:cNvPr id="3" name="Content Placeholder 2">
            <a:extLst>
              <a:ext uri="{FF2B5EF4-FFF2-40B4-BE49-F238E27FC236}">
                <a16:creationId xmlns:a16="http://schemas.microsoft.com/office/drawing/2014/main" id="{3C75D7AF-7F82-A552-7E71-6081F4FDE367}"/>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141883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617F5-3B9B-47C3-9756-A93F466A0A86}"/>
              </a:ext>
            </a:extLst>
          </p:cNvPr>
          <p:cNvSpPr>
            <a:spLocks noGrp="1"/>
          </p:cNvSpPr>
          <p:nvPr>
            <p:ph type="title"/>
          </p:nvPr>
        </p:nvSpPr>
        <p:spPr/>
        <p:txBody>
          <a:bodyPr/>
          <a:lstStyle/>
          <a:p>
            <a:r>
              <a:rPr lang="en-US" dirty="0"/>
              <a:t>AIM CCI QI Evaluation Approach</a:t>
            </a:r>
          </a:p>
        </p:txBody>
      </p:sp>
      <p:pic>
        <p:nvPicPr>
          <p:cNvPr id="5" name="Content Placeholder 4" descr="A screenshot of a cell phone&#10;&#10;Description automatically generated">
            <a:extLst>
              <a:ext uri="{FF2B5EF4-FFF2-40B4-BE49-F238E27FC236}">
                <a16:creationId xmlns:a16="http://schemas.microsoft.com/office/drawing/2014/main" id="{C76E2F00-EF3E-48A3-8743-B2159628863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1180" y="1556190"/>
            <a:ext cx="7886700" cy="3999020"/>
          </a:xfrm>
        </p:spPr>
      </p:pic>
      <p:sp>
        <p:nvSpPr>
          <p:cNvPr id="6" name="Rectangle 5">
            <a:extLst>
              <a:ext uri="{FF2B5EF4-FFF2-40B4-BE49-F238E27FC236}">
                <a16:creationId xmlns:a16="http://schemas.microsoft.com/office/drawing/2014/main" id="{9D6865CC-27AA-4A98-8110-BDD30319F879}"/>
              </a:ext>
            </a:extLst>
          </p:cNvPr>
          <p:cNvSpPr/>
          <p:nvPr/>
        </p:nvSpPr>
        <p:spPr>
          <a:xfrm>
            <a:off x="3872143" y="6459706"/>
            <a:ext cx="6298707" cy="276999"/>
          </a:xfrm>
          <a:prstGeom prst="rect">
            <a:avLst/>
          </a:prstGeom>
        </p:spPr>
        <p:txBody>
          <a:bodyPr wrap="square">
            <a:spAutoFit/>
          </a:bodyPr>
          <a:lstStyle/>
          <a:p>
            <a:r>
              <a:rPr lang="en-US" sz="1200" dirty="0">
                <a:solidFill>
                  <a:schemeClr val="bg1"/>
                </a:solidFill>
                <a:latin typeface="Roboto"/>
              </a:rPr>
              <a:t>The Donabedian model for assessment of quality of care (Donabedian 1988) </a:t>
            </a:r>
          </a:p>
        </p:txBody>
      </p:sp>
    </p:spTree>
    <p:extLst>
      <p:ext uri="{BB962C8B-B14F-4D97-AF65-F5344CB8AC3E}">
        <p14:creationId xmlns:p14="http://schemas.microsoft.com/office/powerpoint/2010/main" val="20252608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88586C06-3B41-71E2-747F-07AD2E3EFD20}"/>
              </a:ext>
            </a:extLst>
          </p:cNvPr>
          <p:cNvSpPr txBox="1">
            <a:spLocks/>
          </p:cNvSpPr>
          <p:nvPr/>
        </p:nvSpPr>
        <p:spPr>
          <a:xfrm>
            <a:off x="327029" y="271125"/>
            <a:ext cx="7999609" cy="142646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chemeClr val="tx1"/>
                </a:solidFill>
                <a:latin typeface="Tw Cen MT" panose="020B0602020104020603" pitchFamily="34" charset="0"/>
                <a:ea typeface="+mj-ea"/>
                <a:cs typeface="+mj-cs"/>
              </a:defRPr>
            </a:lvl1pPr>
          </a:lstStyle>
          <a:p>
            <a:r>
              <a:rPr lang="en-US" dirty="0">
                <a:latin typeface="+mj-lt"/>
              </a:rPr>
              <a:t>What is a Patient Safety Bundle?</a:t>
            </a:r>
          </a:p>
        </p:txBody>
      </p:sp>
      <p:sp>
        <p:nvSpPr>
          <p:cNvPr id="23" name="Content Placeholder 2">
            <a:extLst>
              <a:ext uri="{FF2B5EF4-FFF2-40B4-BE49-F238E27FC236}">
                <a16:creationId xmlns:a16="http://schemas.microsoft.com/office/drawing/2014/main" id="{7DC326AB-FCA6-732C-5D1B-AFD8C70F2E36}"/>
              </a:ext>
            </a:extLst>
          </p:cNvPr>
          <p:cNvSpPr>
            <a:spLocks noGrp="1"/>
          </p:cNvSpPr>
          <p:nvPr>
            <p:ph idx="1"/>
          </p:nvPr>
        </p:nvSpPr>
        <p:spPr>
          <a:xfrm>
            <a:off x="477078" y="1856567"/>
            <a:ext cx="9859618" cy="3300196"/>
          </a:xfrm>
        </p:spPr>
        <p:txBody>
          <a:bodyPr vert="horz" lIns="91440" tIns="45720" rIns="91440" bIns="45720" rtlCol="0" anchor="ctr">
            <a:noAutofit/>
          </a:bodyPr>
          <a:lstStyle/>
          <a:p>
            <a:r>
              <a:rPr lang="en-US" sz="1800" dirty="0">
                <a:latin typeface="+mj-lt"/>
              </a:rPr>
              <a:t>A Bundle is a small set of evidence-based interventions that combines medical and improvement science to achieve improved outcomes</a:t>
            </a:r>
          </a:p>
          <a:p>
            <a:pPr lvl="1"/>
            <a:r>
              <a:rPr lang="en-US" sz="1800" dirty="0">
                <a:latin typeface="+mj-lt"/>
              </a:rPr>
              <a:t>When care processes are grouped into simple bundles, caregivers  are more likely to implement them by making fundamental changes in how the work is done. </a:t>
            </a:r>
          </a:p>
          <a:p>
            <a:pPr lvl="1"/>
            <a:r>
              <a:rPr lang="en-US" sz="1800" dirty="0">
                <a:latin typeface="+mj-lt"/>
              </a:rPr>
              <a:t>When the care processes are evidence based, subsequent outcomes will improve. </a:t>
            </a:r>
          </a:p>
          <a:p>
            <a:pPr lvl="1"/>
            <a:r>
              <a:rPr lang="en-US" sz="1800" dirty="0">
                <a:latin typeface="+mj-lt"/>
              </a:rPr>
              <a:t> Encourages interdisciplinary teams to organize work, adapt the delivery system, and deliver bundle components reliably. </a:t>
            </a:r>
          </a:p>
          <a:p>
            <a:pPr marL="0" lvl="1" indent="0">
              <a:buNone/>
            </a:pPr>
            <a:r>
              <a:rPr lang="en-US" sz="1200" dirty="0" err="1">
                <a:latin typeface="+mj-lt"/>
              </a:rPr>
              <a:t>Reser</a:t>
            </a:r>
            <a:r>
              <a:rPr lang="en-US" sz="1200" dirty="0">
                <a:latin typeface="+mj-lt"/>
              </a:rPr>
              <a:t>, R, Pronovost, P,  </a:t>
            </a:r>
            <a:r>
              <a:rPr lang="en-US" sz="1200" dirty="0" err="1">
                <a:latin typeface="+mj-lt"/>
              </a:rPr>
              <a:t>Haraden</a:t>
            </a:r>
            <a:r>
              <a:rPr lang="en-US" sz="1200" dirty="0">
                <a:latin typeface="+mj-lt"/>
              </a:rPr>
              <a:t>, C, et al. (2005) . </a:t>
            </a:r>
            <a:r>
              <a:rPr lang="en-US" sz="1200" dirty="0" err="1">
                <a:latin typeface="+mj-lt"/>
              </a:rPr>
              <a:t>Jnl</a:t>
            </a:r>
            <a:r>
              <a:rPr lang="en-US" sz="1200" dirty="0">
                <a:latin typeface="+mj-lt"/>
              </a:rPr>
              <a:t>. of Qual &amp; Safety.</a:t>
            </a:r>
          </a:p>
          <a:p>
            <a:endParaRPr lang="en-US" sz="1800" dirty="0"/>
          </a:p>
          <a:p>
            <a:pPr lvl="1"/>
            <a:endParaRPr lang="en-US" sz="1800" dirty="0"/>
          </a:p>
          <a:p>
            <a:endParaRPr lang="en-US" sz="1800" dirty="0"/>
          </a:p>
        </p:txBody>
      </p:sp>
    </p:spTree>
    <p:extLst>
      <p:ext uri="{BB962C8B-B14F-4D97-AF65-F5344CB8AC3E}">
        <p14:creationId xmlns:p14="http://schemas.microsoft.com/office/powerpoint/2010/main" val="480745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A61D2-F048-4235-BC6D-91CBD2703546}"/>
              </a:ext>
            </a:extLst>
          </p:cNvPr>
          <p:cNvSpPr>
            <a:spLocks noGrp="1"/>
          </p:cNvSpPr>
          <p:nvPr>
            <p:ph type="title"/>
          </p:nvPr>
        </p:nvSpPr>
        <p:spPr>
          <a:xfrm>
            <a:off x="207300" y="208721"/>
            <a:ext cx="3886128" cy="1017767"/>
          </a:xfrm>
        </p:spPr>
        <p:txBody>
          <a:bodyPr>
            <a:normAutofit fontScale="90000"/>
          </a:bodyPr>
          <a:lstStyle/>
          <a:p>
            <a:r>
              <a:rPr lang="en-US" sz="4200" b="1" dirty="0"/>
              <a:t>Standardize care and services</a:t>
            </a:r>
          </a:p>
        </p:txBody>
      </p:sp>
      <p:graphicFrame>
        <p:nvGraphicFramePr>
          <p:cNvPr id="38" name="Content Placeholder 2">
            <a:extLst>
              <a:ext uri="{FF2B5EF4-FFF2-40B4-BE49-F238E27FC236}">
                <a16:creationId xmlns:a16="http://schemas.microsoft.com/office/drawing/2014/main" id="{A0C27C07-496A-47F2-B47E-988C2757E1FB}"/>
              </a:ext>
            </a:extLst>
          </p:cNvPr>
          <p:cNvGraphicFramePr>
            <a:graphicFrameLocks noGrp="1"/>
          </p:cNvGraphicFramePr>
          <p:nvPr>
            <p:ph idx="1"/>
            <p:extLst>
              <p:ext uri="{D42A27DB-BD31-4B8C-83A1-F6EECF244321}">
                <p14:modId xmlns:p14="http://schemas.microsoft.com/office/powerpoint/2010/main" val="311331144"/>
              </p:ext>
            </p:extLst>
          </p:nvPr>
        </p:nvGraphicFramePr>
        <p:xfrm>
          <a:off x="705678" y="1580322"/>
          <a:ext cx="9286262" cy="40492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90191998"/>
      </p:ext>
    </p:extLst>
  </p:cSld>
  <p:clrMapOvr>
    <a:masterClrMapping/>
  </p:clrMapOvr>
  <p:extLst>
    <p:ext uri="{6950BFC3-D8DA-4A85-94F7-54DA5524770B}">
      <p188:commentRel xmlns:p188="http://schemas.microsoft.com/office/powerpoint/2018/8/main" r:id="rId2"/>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669B0-777E-48C9-809F-0E93BD49ABD8}"/>
              </a:ext>
            </a:extLst>
          </p:cNvPr>
          <p:cNvSpPr>
            <a:spLocks noGrp="1"/>
          </p:cNvSpPr>
          <p:nvPr>
            <p:ph type="title"/>
          </p:nvPr>
        </p:nvSpPr>
        <p:spPr>
          <a:xfrm>
            <a:off x="211206" y="221747"/>
            <a:ext cx="3768587" cy="1110096"/>
          </a:xfrm>
        </p:spPr>
        <p:txBody>
          <a:bodyPr>
            <a:normAutofit fontScale="90000"/>
          </a:bodyPr>
          <a:lstStyle/>
          <a:p>
            <a:r>
              <a:rPr lang="en-US" sz="3700" b="1" dirty="0"/>
              <a:t>AIM CCI overall engagement process</a:t>
            </a:r>
          </a:p>
        </p:txBody>
      </p:sp>
      <p:graphicFrame>
        <p:nvGraphicFramePr>
          <p:cNvPr id="5" name="Content Placeholder 2">
            <a:extLst>
              <a:ext uri="{FF2B5EF4-FFF2-40B4-BE49-F238E27FC236}">
                <a16:creationId xmlns:a16="http://schemas.microsoft.com/office/drawing/2014/main" id="{CB7C5CC6-8A1E-436D-9DD6-50954E94D0A9}"/>
              </a:ext>
            </a:extLst>
          </p:cNvPr>
          <p:cNvGraphicFramePr>
            <a:graphicFrameLocks noGrp="1"/>
          </p:cNvGraphicFramePr>
          <p:nvPr>
            <p:ph idx="1"/>
            <p:extLst>
              <p:ext uri="{D42A27DB-BD31-4B8C-83A1-F6EECF244321}">
                <p14:modId xmlns:p14="http://schemas.microsoft.com/office/powerpoint/2010/main" val="3941926263"/>
              </p:ext>
            </p:extLst>
          </p:nvPr>
        </p:nvGraphicFramePr>
        <p:xfrm>
          <a:off x="211206" y="1928191"/>
          <a:ext cx="9885294" cy="42963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83913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FA39D-6857-BECA-981A-AB4F8270AEBB}"/>
              </a:ext>
            </a:extLst>
          </p:cNvPr>
          <p:cNvSpPr>
            <a:spLocks noGrp="1"/>
          </p:cNvSpPr>
          <p:nvPr>
            <p:ph type="title"/>
          </p:nvPr>
        </p:nvSpPr>
        <p:spPr/>
        <p:txBody>
          <a:bodyPr/>
          <a:lstStyle/>
          <a:p>
            <a:r>
              <a:rPr lang="en-US" dirty="0"/>
              <a:t>AIM CCI Approach</a:t>
            </a:r>
          </a:p>
        </p:txBody>
      </p:sp>
      <p:pic>
        <p:nvPicPr>
          <p:cNvPr id="5" name="Content Placeholder 4">
            <a:extLst>
              <a:ext uri="{FF2B5EF4-FFF2-40B4-BE49-F238E27FC236}">
                <a16:creationId xmlns:a16="http://schemas.microsoft.com/office/drawing/2014/main" id="{0364D819-C547-1BC9-6B48-684149743E6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55408" y="1504950"/>
            <a:ext cx="7238197" cy="4476750"/>
          </a:xfrm>
        </p:spPr>
      </p:pic>
    </p:spTree>
    <p:extLst>
      <p:ext uri="{BB962C8B-B14F-4D97-AF65-F5344CB8AC3E}">
        <p14:creationId xmlns:p14="http://schemas.microsoft.com/office/powerpoint/2010/main" val="12665888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13A500C-3C3E-4116-BE8E-37E0CCF1C26C}"/>
              </a:ext>
            </a:extLst>
          </p:cNvPr>
          <p:cNvSpPr>
            <a:spLocks noGrp="1"/>
          </p:cNvSpPr>
          <p:nvPr>
            <p:ph type="title"/>
          </p:nvPr>
        </p:nvSpPr>
        <p:spPr>
          <a:xfrm>
            <a:off x="379012" y="-319683"/>
            <a:ext cx="7543800" cy="1450757"/>
          </a:xfrm>
        </p:spPr>
        <p:txBody>
          <a:bodyPr vert="horz" lIns="91440" tIns="45720" rIns="91440" bIns="45720" rtlCol="0" anchor="b">
            <a:normAutofit/>
          </a:bodyPr>
          <a:lstStyle/>
          <a:p>
            <a:r>
              <a:rPr lang="en-US" b="1" dirty="0"/>
              <a:t>AIM CCI’s  Equity Approach </a:t>
            </a:r>
          </a:p>
        </p:txBody>
      </p:sp>
      <p:sp>
        <p:nvSpPr>
          <p:cNvPr id="3" name="Content Placeholder 2">
            <a:extLst>
              <a:ext uri="{FF2B5EF4-FFF2-40B4-BE49-F238E27FC236}">
                <a16:creationId xmlns:a16="http://schemas.microsoft.com/office/drawing/2014/main" id="{E5744328-7119-402F-806E-B9D98D97EABD}"/>
              </a:ext>
            </a:extLst>
          </p:cNvPr>
          <p:cNvSpPr>
            <a:spLocks noGrp="1"/>
          </p:cNvSpPr>
          <p:nvPr>
            <p:ph idx="1"/>
          </p:nvPr>
        </p:nvSpPr>
        <p:spPr>
          <a:xfrm>
            <a:off x="695740" y="1845734"/>
            <a:ext cx="9195022" cy="4023360"/>
          </a:xfrm>
        </p:spPr>
        <p:txBody>
          <a:bodyPr vert="horz" lIns="0" tIns="45720" rIns="0" bIns="45720" rtlCol="0">
            <a:normAutofit fontScale="92500" lnSpcReduction="10000"/>
          </a:bodyPr>
          <a:lstStyle/>
          <a:p>
            <a:endParaRPr lang="en-US" dirty="0"/>
          </a:p>
          <a:p>
            <a:r>
              <a:rPr lang="en-US" dirty="0"/>
              <a:t>Facilitating </a:t>
            </a:r>
            <a:r>
              <a:rPr lang="en-US" b="1" dirty="0"/>
              <a:t>the integration of equity </a:t>
            </a:r>
            <a:r>
              <a:rPr lang="en-US" dirty="0"/>
              <a:t>into non-hospital focused maternal safety bundles</a:t>
            </a:r>
          </a:p>
          <a:p>
            <a:r>
              <a:rPr lang="en-US" dirty="0"/>
              <a:t>Developing and piloting at least </a:t>
            </a:r>
            <a:r>
              <a:rPr lang="en-US" b="1" dirty="0"/>
              <a:t>four new </a:t>
            </a:r>
            <a:r>
              <a:rPr lang="en-US" dirty="0"/>
              <a:t>clinical/community integrated maternal safety bundles with an emphasis on enhancing capacity to reduce maternal morbidity and mortality </a:t>
            </a:r>
            <a:r>
              <a:rPr lang="en-US" b="1" dirty="0"/>
              <a:t>and achieving equity</a:t>
            </a:r>
            <a:r>
              <a:rPr lang="en-US" dirty="0"/>
              <a:t>.</a:t>
            </a:r>
          </a:p>
          <a:p>
            <a:r>
              <a:rPr lang="en-US" dirty="0"/>
              <a:t>Individual assessments to capture equity capacity and provide aggregated report to pilot sites including targeted resources to build capacity over time. </a:t>
            </a:r>
          </a:p>
          <a:p>
            <a:pPr marL="0" indent="0">
              <a:buNone/>
            </a:pPr>
            <a:endParaRPr lang="en-US" dirty="0"/>
          </a:p>
          <a:p>
            <a:endParaRPr lang="en-US" dirty="0"/>
          </a:p>
        </p:txBody>
      </p:sp>
    </p:spTree>
    <p:extLst>
      <p:ext uri="{BB962C8B-B14F-4D97-AF65-F5344CB8AC3E}">
        <p14:creationId xmlns:p14="http://schemas.microsoft.com/office/powerpoint/2010/main" val="2862889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E3D0D-F4D2-6D48-8DA4-015CE106A54A}"/>
              </a:ext>
            </a:extLst>
          </p:cNvPr>
          <p:cNvSpPr>
            <a:spLocks noGrp="1"/>
          </p:cNvSpPr>
          <p:nvPr>
            <p:ph type="title"/>
          </p:nvPr>
        </p:nvSpPr>
        <p:spPr>
          <a:xfrm>
            <a:off x="806395" y="-101022"/>
            <a:ext cx="7543800" cy="1450757"/>
          </a:xfrm>
        </p:spPr>
        <p:txBody>
          <a:bodyPr>
            <a:normAutofit/>
          </a:bodyPr>
          <a:lstStyle/>
          <a:p>
            <a:r>
              <a:rPr lang="en-US" b="1" dirty="0"/>
              <a:t>Key Ideas in AIM CCI approach to equity</a:t>
            </a:r>
          </a:p>
        </p:txBody>
      </p:sp>
      <p:graphicFrame>
        <p:nvGraphicFramePr>
          <p:cNvPr id="5" name="Content Placeholder 2">
            <a:extLst>
              <a:ext uri="{FF2B5EF4-FFF2-40B4-BE49-F238E27FC236}">
                <a16:creationId xmlns:a16="http://schemas.microsoft.com/office/drawing/2014/main" id="{C81676E5-C652-4CA1-9B61-59791DDD5EE7}"/>
              </a:ext>
            </a:extLst>
          </p:cNvPr>
          <p:cNvGraphicFramePr>
            <a:graphicFrameLocks noGrp="1"/>
          </p:cNvGraphicFramePr>
          <p:nvPr>
            <p:ph idx="1"/>
            <p:extLst>
              <p:ext uri="{D42A27DB-BD31-4B8C-83A1-F6EECF244321}">
                <p14:modId xmlns:p14="http://schemas.microsoft.com/office/powerpoint/2010/main" val="3682201246"/>
              </p:ext>
            </p:extLst>
          </p:nvPr>
        </p:nvGraphicFramePr>
        <p:xfrm>
          <a:off x="308113" y="1967948"/>
          <a:ext cx="9582409" cy="391664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04240994"/>
      </p:ext>
    </p:extLst>
  </p:cSld>
  <p:clrMapOvr>
    <a:masterClrMapping/>
  </p:clrMapOvr>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C93F5-F37C-432D-24E0-5218E89CCD51}"/>
              </a:ext>
            </a:extLst>
          </p:cNvPr>
          <p:cNvSpPr>
            <a:spLocks noGrp="1"/>
          </p:cNvSpPr>
          <p:nvPr>
            <p:ph type="title"/>
          </p:nvPr>
        </p:nvSpPr>
        <p:spPr/>
        <p:txBody>
          <a:bodyPr/>
          <a:lstStyle/>
          <a:p>
            <a:r>
              <a:rPr lang="en-US" dirty="0"/>
              <a:t>CCI Foundation and Community Impact</a:t>
            </a:r>
          </a:p>
        </p:txBody>
      </p:sp>
      <p:sp>
        <p:nvSpPr>
          <p:cNvPr id="3" name="Content Placeholder 2">
            <a:extLst>
              <a:ext uri="{FF2B5EF4-FFF2-40B4-BE49-F238E27FC236}">
                <a16:creationId xmlns:a16="http://schemas.microsoft.com/office/drawing/2014/main" id="{022C2835-9490-4011-A940-B8C2568148ED}"/>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005496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58E4D4-D1C2-ACA6-877E-5E8823CB8C94}"/>
              </a:ext>
            </a:extLst>
          </p:cNvPr>
          <p:cNvSpPr>
            <a:spLocks noGrp="1"/>
          </p:cNvSpPr>
          <p:nvPr>
            <p:ph type="title"/>
          </p:nvPr>
        </p:nvSpPr>
        <p:spPr/>
        <p:txBody>
          <a:bodyPr/>
          <a:lstStyle/>
          <a:p>
            <a:r>
              <a:rPr lang="en-US" dirty="0"/>
              <a:t>Overview of Bundle </a:t>
            </a:r>
          </a:p>
        </p:txBody>
      </p:sp>
      <p:sp>
        <p:nvSpPr>
          <p:cNvPr id="3" name="Content Placeholder 2">
            <a:extLst>
              <a:ext uri="{FF2B5EF4-FFF2-40B4-BE49-F238E27FC236}">
                <a16:creationId xmlns:a16="http://schemas.microsoft.com/office/drawing/2014/main" id="{3B5C9F3C-B2B0-172F-497E-C5F87DDFF3BF}"/>
              </a:ext>
            </a:extLst>
          </p:cNvPr>
          <p:cNvSpPr>
            <a:spLocks noGrp="1"/>
          </p:cNvSpPr>
          <p:nvPr>
            <p:ph idx="1"/>
          </p:nvPr>
        </p:nvSpPr>
        <p:spPr/>
        <p:txBody>
          <a:bodyPr>
            <a:normAutofit/>
          </a:bodyPr>
          <a:lstStyle/>
          <a:p>
            <a:pPr marL="0" marR="0">
              <a:spcBef>
                <a:spcPts val="0"/>
              </a:spcBef>
              <a:spcAft>
                <a:spcPts val="0"/>
              </a:spcAft>
            </a:pPr>
            <a:r>
              <a:rPr lang="en-US" sz="2000" b="1" dirty="0">
                <a:effectLst/>
                <a:latin typeface="Calibri" panose="020F0502020204030204" pitchFamily="34" charset="0"/>
                <a:ea typeface="Calibri" panose="020F0502020204030204" pitchFamily="34" charset="0"/>
                <a:cs typeface="Times New Roman" panose="02020603050405020304" pitchFamily="18" charset="0"/>
              </a:rPr>
              <a:t>The Postpartum Care Basics for Maternal Safety Bundle </a:t>
            </a:r>
            <a:r>
              <a:rPr lang="en-US" sz="2000" dirty="0">
                <a:effectLst/>
                <a:latin typeface="Calibri" panose="020F0502020204030204" pitchFamily="34" charset="0"/>
                <a:ea typeface="Calibri" panose="020F0502020204030204" pitchFamily="34" charset="0"/>
                <a:cs typeface="Times New Roman" panose="02020603050405020304" pitchFamily="18" charset="0"/>
              </a:rPr>
              <a:t>seeks to ensure that all women receive the care and support that they need to have to recover from birth, acclimate to motherhood and transition to well woman care. The Bundle provides steps to create a system of care for women from birth through the first year postpartum. This provides a structure to support our daily processes and organizational culture to ensure that no matter where a woman presents in the postpartum care continuum, she receives equitable care that addresses her medical, behavioral health and psychosocial needs.</a:t>
            </a:r>
          </a:p>
          <a:p>
            <a:pPr marL="0" marR="0" indent="0">
              <a:spcBef>
                <a:spcPts val="0"/>
              </a:spcBef>
              <a:spcAft>
                <a:spcPts val="0"/>
              </a:spcAft>
              <a:buNone/>
            </a:pP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US" sz="2000" b="1" dirty="0">
                <a:effectLst/>
                <a:latin typeface="Calibri" panose="020F0502020204030204" pitchFamily="34" charset="0"/>
                <a:ea typeface="Calibri" panose="020F0502020204030204" pitchFamily="34" charset="0"/>
                <a:cs typeface="Times New Roman" panose="02020603050405020304" pitchFamily="18" charset="0"/>
              </a:rPr>
              <a:t>Objective:</a:t>
            </a:r>
            <a:r>
              <a:rPr lang="en-US" sz="2000" dirty="0">
                <a:effectLst/>
                <a:latin typeface="Calibri" panose="020F0502020204030204" pitchFamily="34" charset="0"/>
                <a:ea typeface="Calibri" panose="020F0502020204030204" pitchFamily="34" charset="0"/>
                <a:cs typeface="Times New Roman" panose="02020603050405020304" pitchFamily="18" charset="0"/>
              </a:rPr>
              <a:t> This Bundle reflects the continuum of care from birth to first year postpartum. For the purposes of AIM CCI, this Bundle will be piloted and further refined for finalization based upon feedback from the implementation process of the Pilot Sites.</a:t>
            </a:r>
          </a:p>
        </p:txBody>
      </p:sp>
    </p:spTree>
    <p:extLst>
      <p:ext uri="{BB962C8B-B14F-4D97-AF65-F5344CB8AC3E}">
        <p14:creationId xmlns:p14="http://schemas.microsoft.com/office/powerpoint/2010/main" val="1049625881"/>
      </p:ext>
    </p:extLst>
  </p:cSld>
  <p:clrMapOvr>
    <a:masterClrMapping/>
  </p:clrMapOvr>
  <p:extLst>
    <p:ext uri="{6950BFC3-D8DA-4A85-94F7-54DA5524770B}">
      <p188:commentRel xmlns:p188="http://schemas.microsoft.com/office/powerpoint/2018/8/main" r:id="rId2"/>
    </p:ext>
  </p:extLst>
</p:sld>
</file>

<file path=ppt/theme/theme1.xml><?xml version="1.0" encoding="utf-8"?>
<a:theme xmlns:a="http://schemas.openxmlformats.org/drawingml/2006/main" name="Office Theme">
  <a:themeElements>
    <a:clrScheme name="NHSA-AIM CCI">
      <a:dk1>
        <a:sysClr val="windowText" lastClr="000000"/>
      </a:dk1>
      <a:lt1>
        <a:srgbClr val="D591C1"/>
      </a:lt1>
      <a:dk2>
        <a:srgbClr val="E96B10"/>
      </a:dk2>
      <a:lt2>
        <a:srgbClr val="60244E"/>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Arial Narrow"/>
        <a:ea typeface=""/>
        <a:cs typeface=""/>
      </a:majorFont>
      <a:minorFont>
        <a:latin typeface="Constant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IM CCI Template 1 " id="{64E357F9-A7F3-4177-BE10-83ECB971DE1B}" vid="{12B93AA2-C18B-4C52-A334-A89F4575CEE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5283914-3609-4dd4-af7c-5ef051cb6f59" xsi:nil="true"/>
    <lcf76f155ced4ddcb4097134ff3c332f xmlns="93c457bc-d0a4-46da-85f4-7c57d570b9cd">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E3275D91A48B140ABF482C5639F003B" ma:contentTypeVersion="16" ma:contentTypeDescription="Create a new document." ma:contentTypeScope="" ma:versionID="f7917ac86ba3fafb39267367ef68856e">
  <xsd:schema xmlns:xsd="http://www.w3.org/2001/XMLSchema" xmlns:xs="http://www.w3.org/2001/XMLSchema" xmlns:p="http://schemas.microsoft.com/office/2006/metadata/properties" xmlns:ns2="93c457bc-d0a4-46da-85f4-7c57d570b9cd" xmlns:ns3="c5283914-3609-4dd4-af7c-5ef051cb6f59" targetNamespace="http://schemas.microsoft.com/office/2006/metadata/properties" ma:root="true" ma:fieldsID="caea14a7bd8480ed8d31bbd4d5997241" ns2:_="" ns3:_="">
    <xsd:import namespace="93c457bc-d0a4-46da-85f4-7c57d570b9cd"/>
    <xsd:import namespace="c5283914-3609-4dd4-af7c-5ef051cb6f5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c457bc-d0a4-46da-85f4-7c57d570b9c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55d65fdf-fd3b-46fb-88e1-432d61340b5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c5283914-3609-4dd4-af7c-5ef051cb6f59"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e3fd334-1cdb-4ebb-a790-6160239d6294}" ma:internalName="TaxCatchAll" ma:showField="CatchAllData" ma:web="c5283914-3609-4dd4-af7c-5ef051cb6f5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F3F4235-9387-495C-A7D0-AEF4AA56E75E}">
  <ds:schemaRefs>
    <ds:schemaRef ds:uri="http://purl.org/dc/dcmitype/"/>
    <ds:schemaRef ds:uri="http://www.w3.org/XML/1998/namespace"/>
    <ds:schemaRef ds:uri="http://purl.org/dc/elements/1.1/"/>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c5283914-3609-4dd4-af7c-5ef051cb6f59"/>
    <ds:schemaRef ds:uri="93c457bc-d0a4-46da-85f4-7c57d570b9cd"/>
    <ds:schemaRef ds:uri="http://purl.org/dc/terms/"/>
  </ds:schemaRefs>
</ds:datastoreItem>
</file>

<file path=customXml/itemProps2.xml><?xml version="1.0" encoding="utf-8"?>
<ds:datastoreItem xmlns:ds="http://schemas.openxmlformats.org/officeDocument/2006/customXml" ds:itemID="{D33B130F-2507-43A6-A405-A0224AABE3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3c457bc-d0a4-46da-85f4-7c57d570b9cd"/>
    <ds:schemaRef ds:uri="c5283914-3609-4dd4-af7c-5ef051cb6f5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464958A-6FB9-4E6B-8F82-37AFE875DA4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AIM CCI Template 1 </Template>
  <TotalTime>298</TotalTime>
  <Words>956</Words>
  <Application>Microsoft Office PowerPoint</Application>
  <PresentationFormat>Widescreen</PresentationFormat>
  <Paragraphs>59</Paragraphs>
  <Slides>12</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Arial Narrow</vt:lpstr>
      <vt:lpstr>Calibri</vt:lpstr>
      <vt:lpstr>Constantia</vt:lpstr>
      <vt:lpstr>Roboto</vt:lpstr>
      <vt:lpstr>Office Theme</vt:lpstr>
      <vt:lpstr>Insert title</vt:lpstr>
      <vt:lpstr>PowerPoint Presentation</vt:lpstr>
      <vt:lpstr>Standardize care and services</vt:lpstr>
      <vt:lpstr>AIM CCI overall engagement process</vt:lpstr>
      <vt:lpstr>AIM CCI Approach</vt:lpstr>
      <vt:lpstr>AIM CCI’s  Equity Approach </vt:lpstr>
      <vt:lpstr>Key Ideas in AIM CCI approach to equity</vt:lpstr>
      <vt:lpstr>CCI Foundation and Community Impact</vt:lpstr>
      <vt:lpstr>Overview of Bundle </vt:lpstr>
      <vt:lpstr>PowerPoint Presentation</vt:lpstr>
      <vt:lpstr>Data</vt:lpstr>
      <vt:lpstr>AIM CCI QI Evaluation Approach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Amber Wilson</dc:creator>
  <cp:lastModifiedBy>Karen Chustz</cp:lastModifiedBy>
  <cp:revision>13</cp:revision>
  <dcterms:created xsi:type="dcterms:W3CDTF">2021-10-07T16:17:19Z</dcterms:created>
  <dcterms:modified xsi:type="dcterms:W3CDTF">2022-07-08T20:19:14Z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0x010100DE3275D91A48B140ABF482C5639F003B</vt:lpwstr>
  </property>
</Properties>
</file>